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62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3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47CB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Hoja1!$B$2:$B$4</c:f>
              <c:strCache>
                <c:ptCount val="3"/>
                <c:pt idx="0">
                  <c:v>Agua Potable</c:v>
                </c:pt>
                <c:pt idx="1">
                  <c:v>Alcantarillado Sanitario</c:v>
                </c:pt>
                <c:pt idx="2">
                  <c:v>Saneamiento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0.999</c:v>
                </c:pt>
                <c:pt idx="1">
                  <c:v>0.98499999999999999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2103168"/>
        <c:axId val="42115456"/>
        <c:axId val="0"/>
      </c:bar3DChart>
      <c:catAx>
        <c:axId val="42103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2115456"/>
        <c:crosses val="autoZero"/>
        <c:auto val="1"/>
        <c:lblAlgn val="ctr"/>
        <c:lblOffset val="100"/>
        <c:noMultiLvlLbl val="0"/>
      </c:catAx>
      <c:valAx>
        <c:axId val="42115456"/>
        <c:scaling>
          <c:logBase val="10"/>
          <c:orientation val="minMax"/>
        </c:scaling>
        <c:delete val="0"/>
        <c:axPos val="l"/>
        <c:numFmt formatCode="0.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42103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ARCT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Sheet1!$G$4:$M$4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oct</c:v>
                </c:pt>
                <c:pt idx="6">
                  <c:v>2019</c:v>
                </c:pt>
              </c:strCache>
            </c:strRef>
          </c:cat>
          <c:val>
            <c:numRef>
              <c:f>Sheet1!$G$5:$M$5</c:f>
              <c:numCache>
                <c:formatCode>General</c:formatCode>
                <c:ptCount val="7"/>
                <c:pt idx="0">
                  <c:v>68</c:v>
                </c:pt>
                <c:pt idx="1">
                  <c:v>73</c:v>
                </c:pt>
                <c:pt idx="2">
                  <c:v>77</c:v>
                </c:pt>
                <c:pt idx="3">
                  <c:v>81</c:v>
                </c:pt>
                <c:pt idx="4">
                  <c:v>77.599999999999994</c:v>
                </c:pt>
                <c:pt idx="5">
                  <c:v>77.7</c:v>
                </c:pt>
                <c:pt idx="6">
                  <c:v>75.5</c:v>
                </c:pt>
              </c:numCache>
            </c:numRef>
          </c:val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Pozos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1.1757952820056945E-2"/>
                  <c:y val="-6.7362493187640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757952820057116E-2"/>
                  <c:y val="6.7362493187640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757952820057031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Sheet1!$G$4:$M$4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oct</c:v>
                </c:pt>
                <c:pt idx="6">
                  <c:v>2019</c:v>
                </c:pt>
              </c:strCache>
            </c:strRef>
          </c:cat>
          <c:val>
            <c:numRef>
              <c:f>Sheet1!$G$6:$M$6</c:f>
              <c:numCache>
                <c:formatCode>General</c:formatCode>
                <c:ptCount val="7"/>
                <c:pt idx="0">
                  <c:v>32</c:v>
                </c:pt>
                <c:pt idx="1">
                  <c:v>27</c:v>
                </c:pt>
                <c:pt idx="2">
                  <c:v>23</c:v>
                </c:pt>
                <c:pt idx="3">
                  <c:v>19</c:v>
                </c:pt>
                <c:pt idx="4">
                  <c:v>22.4</c:v>
                </c:pt>
                <c:pt idx="5">
                  <c:v>22.3</c:v>
                </c:pt>
                <c:pt idx="6">
                  <c:v>24.5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3"/>
        <c:gapDepth val="136"/>
        <c:shape val="cylinder"/>
        <c:axId val="108323200"/>
        <c:axId val="108324736"/>
        <c:axId val="0"/>
      </c:bar3DChart>
      <c:catAx>
        <c:axId val="10832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324736"/>
        <c:crosses val="autoZero"/>
        <c:auto val="1"/>
        <c:lblAlgn val="ctr"/>
        <c:lblOffset val="100"/>
        <c:noMultiLvlLbl val="0"/>
      </c:catAx>
      <c:valAx>
        <c:axId val="10832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23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9088817601504"/>
          <c:y val="0.15755275271442135"/>
          <c:w val="0.85713878357797868"/>
          <c:h val="0.64619854480215277"/>
        </c:manualLayout>
      </c:layout>
      <c:lineChart>
        <c:grouping val="standard"/>
        <c:varyColors val="0"/>
        <c:ser>
          <c:idx val="0"/>
          <c:order val="0"/>
          <c:tx>
            <c:v>EFLUENTE</c:v>
          </c:tx>
          <c:cat>
            <c:numRef>
              <c:f>'C:\Users\Apadilla\Desktop\CONTROLES DE PROCESO\[ESTADISTICAS PTARS TECATE a nov 2018.xls]flujo PTAR TECATE'!$B$26:$B$29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'C:\Users\Apadilla\Desktop\CONTROLES DE PROCESO\[ESTADISTICAS PTARS TECATE a nov 2018.xls]flujo PTAR TECATE'!$D$26:$D$29</c:f>
              <c:numCache>
                <c:formatCode>General</c:formatCode>
                <c:ptCount val="4"/>
                <c:pt idx="0">
                  <c:v>152.24876331811262</c:v>
                </c:pt>
                <c:pt idx="1">
                  <c:v>154.10076401538149</c:v>
                </c:pt>
                <c:pt idx="2">
                  <c:v>151.85860603754438</c:v>
                </c:pt>
                <c:pt idx="3">
                  <c:v>159.93353627600203</c:v>
                </c:pt>
              </c:numCache>
            </c:numRef>
          </c:val>
          <c:smooth val="0"/>
        </c:ser>
        <c:ser>
          <c:idx val="1"/>
          <c:order val="1"/>
          <c:tx>
            <c:v>CAP. INSTALADA</c:v>
          </c:tx>
          <c:marker>
            <c:symbol val="none"/>
          </c:marker>
          <c:cat>
            <c:numRef>
              <c:f>'C:\Users\Apadilla\Desktop\CONTROLES DE PROCESO\[ESTADISTICAS PTARS TECATE a nov 2018.xls]flujo PTAR TECATE'!$B$26:$B$29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'C:\Users\Apadilla\Desktop\CONTROLES DE PROCESO\[ESTADISTICAS PTARS TECATE a nov 2018.xls]flujo PTAR TECATE'!$C$26:$C$29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74528"/>
        <c:axId val="42776064"/>
      </c:lineChart>
      <c:catAx>
        <c:axId val="427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42776064"/>
        <c:crosses val="autoZero"/>
        <c:auto val="1"/>
        <c:lblAlgn val="ctr"/>
        <c:lblOffset val="100"/>
        <c:noMultiLvlLbl val="0"/>
      </c:catAx>
      <c:valAx>
        <c:axId val="42776064"/>
        <c:scaling>
          <c:orientation val="minMax"/>
          <c:max val="200"/>
          <c:min val="1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4277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423002680220525"/>
          <c:y val="0.22617491962440864"/>
          <c:w val="0.36575983557610847"/>
          <c:h val="0.152840150300361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3800021572646"/>
          <c:y val="0.24377801373617869"/>
          <c:w val="0.70118677615055525"/>
          <c:h val="0.48410923376455439"/>
        </c:manualLayout>
      </c:layout>
      <c:lineChart>
        <c:grouping val="standard"/>
        <c:varyColors val="0"/>
        <c:ser>
          <c:idx val="0"/>
          <c:order val="0"/>
          <c:tx>
            <c:v>SST</c:v>
          </c:tx>
          <c:marker>
            <c:symbol val="none"/>
          </c:marker>
          <c:cat>
            <c:numRef>
              <c:f>'CALIDAD MENSUAL'!$A$406:$A$794</c:f>
              <c:numCache>
                <c:formatCode>mmm\-yy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'CALIDAD MENSUAL'!$K$406:$K$794</c:f>
              <c:numCache>
                <c:formatCode>0.0</c:formatCode>
                <c:ptCount val="48"/>
                <c:pt idx="0" formatCode="0.00">
                  <c:v>19.631578947368421</c:v>
                </c:pt>
                <c:pt idx="1">
                  <c:v>24.333333333333332</c:v>
                </c:pt>
                <c:pt idx="2">
                  <c:v>33.5</c:v>
                </c:pt>
                <c:pt idx="3">
                  <c:v>40.171428571428571</c:v>
                </c:pt>
                <c:pt idx="4">
                  <c:v>33.799999999999997</c:v>
                </c:pt>
                <c:pt idx="5">
                  <c:v>44.4</c:v>
                </c:pt>
                <c:pt idx="6">
                  <c:v>35.524999999999999</c:v>
                </c:pt>
                <c:pt idx="7" formatCode="General">
                  <c:v>37</c:v>
                </c:pt>
                <c:pt idx="8">
                  <c:v>51.7</c:v>
                </c:pt>
                <c:pt idx="9">
                  <c:v>19.875</c:v>
                </c:pt>
                <c:pt idx="10" formatCode="General">
                  <c:v>26</c:v>
                </c:pt>
                <c:pt idx="11" formatCode="General">
                  <c:v>27</c:v>
                </c:pt>
                <c:pt idx="12" formatCode="0.00">
                  <c:v>19.571428571428573</c:v>
                </c:pt>
                <c:pt idx="13" formatCode="0.00">
                  <c:v>30.166666666666668</c:v>
                </c:pt>
                <c:pt idx="14">
                  <c:v>26.625</c:v>
                </c:pt>
                <c:pt idx="15">
                  <c:v>32.833333333333336</c:v>
                </c:pt>
                <c:pt idx="16">
                  <c:v>29.6</c:v>
                </c:pt>
                <c:pt idx="17" formatCode="General">
                  <c:v>34.825000000000003</c:v>
                </c:pt>
                <c:pt idx="18">
                  <c:v>66.166666666666671</c:v>
                </c:pt>
                <c:pt idx="19">
                  <c:v>52.571428571428569</c:v>
                </c:pt>
                <c:pt idx="20">
                  <c:v>41.75</c:v>
                </c:pt>
                <c:pt idx="21">
                  <c:v>31.4</c:v>
                </c:pt>
                <c:pt idx="22" formatCode="General">
                  <c:v>40.25</c:v>
                </c:pt>
                <c:pt idx="23">
                  <c:v>42.2</c:v>
                </c:pt>
                <c:pt idx="24">
                  <c:v>46.2</c:v>
                </c:pt>
                <c:pt idx="25" formatCode="General">
                  <c:v>21.25</c:v>
                </c:pt>
                <c:pt idx="26" formatCode="General">
                  <c:v>21.25</c:v>
                </c:pt>
                <c:pt idx="27" formatCode="General">
                  <c:v>31.5</c:v>
                </c:pt>
                <c:pt idx="28">
                  <c:v>33.4</c:v>
                </c:pt>
                <c:pt idx="29" formatCode="General">
                  <c:v>39.5</c:v>
                </c:pt>
                <c:pt idx="30" formatCode="General">
                  <c:v>35.25</c:v>
                </c:pt>
                <c:pt idx="31">
                  <c:v>38</c:v>
                </c:pt>
                <c:pt idx="32">
                  <c:v>46.5</c:v>
                </c:pt>
                <c:pt idx="33" formatCode="0">
                  <c:v>46.666666666666664</c:v>
                </c:pt>
                <c:pt idx="34" formatCode="General">
                  <c:v>27.5</c:v>
                </c:pt>
                <c:pt idx="35" formatCode="General">
                  <c:v>40</c:v>
                </c:pt>
                <c:pt idx="36">
                  <c:v>26</c:v>
                </c:pt>
                <c:pt idx="37" formatCode="General">
                  <c:v>30</c:v>
                </c:pt>
                <c:pt idx="38" formatCode="General">
                  <c:v>27.5</c:v>
                </c:pt>
                <c:pt idx="39">
                  <c:v>33.333333333333336</c:v>
                </c:pt>
                <c:pt idx="40">
                  <c:v>41.5</c:v>
                </c:pt>
                <c:pt idx="41">
                  <c:v>52.833333333333336</c:v>
                </c:pt>
                <c:pt idx="42">
                  <c:v>44.166666666666664</c:v>
                </c:pt>
                <c:pt idx="43" formatCode="0.00">
                  <c:v>40.200000000000003</c:v>
                </c:pt>
                <c:pt idx="44">
                  <c:v>29.5</c:v>
                </c:pt>
                <c:pt idx="45">
                  <c:v>24</c:v>
                </c:pt>
                <c:pt idx="46">
                  <c:v>21.5</c:v>
                </c:pt>
                <c:pt idx="47">
                  <c:v>20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'CALIDAD MENSUAL'!$A$406:$A$794</c:f>
              <c:numCache>
                <c:formatCode>mmm\-yy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'CALIDAD MENSUAL'!$L$406:$L$794</c:f>
            </c:numRef>
          </c:val>
          <c:smooth val="0"/>
        </c:ser>
        <c:ser>
          <c:idx val="2"/>
          <c:order val="2"/>
          <c:tx>
            <c:v>DBO</c:v>
          </c:tx>
          <c:marker>
            <c:symbol val="none"/>
          </c:marker>
          <c:cat>
            <c:numRef>
              <c:f>'CALIDAD MENSUAL'!$A$406:$A$794</c:f>
              <c:numCache>
                <c:formatCode>mmm\-yy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'CALIDAD MENSUAL'!$M$406:$M$794</c:f>
              <c:numCache>
                <c:formatCode>0.0</c:formatCode>
                <c:ptCount val="48"/>
                <c:pt idx="0" formatCode="0.00">
                  <c:v>16.862500000000001</c:v>
                </c:pt>
                <c:pt idx="1">
                  <c:v>23.711818181818181</c:v>
                </c:pt>
                <c:pt idx="2">
                  <c:v>15.894999999999998</c:v>
                </c:pt>
                <c:pt idx="3">
                  <c:v>19.658571428571427</c:v>
                </c:pt>
                <c:pt idx="4">
                  <c:v>20.094000000000001</c:v>
                </c:pt>
                <c:pt idx="5">
                  <c:v>41.114285714285714</c:v>
                </c:pt>
                <c:pt idx="6">
                  <c:v>34.432857142857145</c:v>
                </c:pt>
                <c:pt idx="7" formatCode="General">
                  <c:v>13.300000000000002</c:v>
                </c:pt>
                <c:pt idx="8">
                  <c:v>14.413333333333334</c:v>
                </c:pt>
                <c:pt idx="9">
                  <c:v>7.5649999999999995</c:v>
                </c:pt>
                <c:pt idx="10" formatCode="0.00">
                  <c:v>18.993333333333336</c:v>
                </c:pt>
                <c:pt idx="11" formatCode="General">
                  <c:v>13.6</c:v>
                </c:pt>
                <c:pt idx="12" formatCode="General">
                  <c:v>11</c:v>
                </c:pt>
                <c:pt idx="13" formatCode="General">
                  <c:v>28</c:v>
                </c:pt>
                <c:pt idx="14">
                  <c:v>27.71</c:v>
                </c:pt>
                <c:pt idx="15">
                  <c:v>32.293333333333329</c:v>
                </c:pt>
                <c:pt idx="16">
                  <c:v>22.94</c:v>
                </c:pt>
                <c:pt idx="17" formatCode="General">
                  <c:v>13.344999999999999</c:v>
                </c:pt>
                <c:pt idx="18">
                  <c:v>33.314999999999998</c:v>
                </c:pt>
                <c:pt idx="19">
                  <c:v>31.652857142857137</c:v>
                </c:pt>
                <c:pt idx="20">
                  <c:v>29.934999999999995</c:v>
                </c:pt>
                <c:pt idx="21">
                  <c:v>20.425999999999998</c:v>
                </c:pt>
                <c:pt idx="22" formatCode="General">
                  <c:v>15.953333333333333</c:v>
                </c:pt>
                <c:pt idx="23">
                  <c:v>49.036000000000001</c:v>
                </c:pt>
                <c:pt idx="24">
                  <c:v>45.6</c:v>
                </c:pt>
                <c:pt idx="25">
                  <c:v>22.555</c:v>
                </c:pt>
                <c:pt idx="26" formatCode="General">
                  <c:v>14</c:v>
                </c:pt>
                <c:pt idx="27" formatCode="General">
                  <c:v>15.75</c:v>
                </c:pt>
                <c:pt idx="28">
                  <c:v>42.778000000000006</c:v>
                </c:pt>
                <c:pt idx="29">
                  <c:v>37.296666666666667</c:v>
                </c:pt>
                <c:pt idx="30" formatCode="General">
                  <c:v>39.050000000000004</c:v>
                </c:pt>
                <c:pt idx="31">
                  <c:v>45.86</c:v>
                </c:pt>
                <c:pt idx="32">
                  <c:v>29.5</c:v>
                </c:pt>
                <c:pt idx="33" formatCode="0">
                  <c:v>30.76</c:v>
                </c:pt>
                <c:pt idx="34" formatCode="General">
                  <c:v>18.13</c:v>
                </c:pt>
                <c:pt idx="35">
                  <c:v>37.325000000000003</c:v>
                </c:pt>
                <c:pt idx="36">
                  <c:v>26.4</c:v>
                </c:pt>
                <c:pt idx="37" formatCode="General">
                  <c:v>28.09</c:v>
                </c:pt>
                <c:pt idx="38" formatCode="General">
                  <c:v>22.25</c:v>
                </c:pt>
                <c:pt idx="39" formatCode="General">
                  <c:v>24.456</c:v>
                </c:pt>
                <c:pt idx="40">
                  <c:v>39.6</c:v>
                </c:pt>
                <c:pt idx="41">
                  <c:v>60.74666666666667</c:v>
                </c:pt>
                <c:pt idx="42">
                  <c:v>62.448</c:v>
                </c:pt>
                <c:pt idx="43" formatCode="0.00">
                  <c:v>53.251999999999995</c:v>
                </c:pt>
                <c:pt idx="44">
                  <c:v>37.486666666666665</c:v>
                </c:pt>
                <c:pt idx="45">
                  <c:v>50.826000000000001</c:v>
                </c:pt>
                <c:pt idx="46">
                  <c:v>9.32</c:v>
                </c:pt>
                <c:pt idx="47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v>NOM 001</c:v>
          </c:tx>
          <c:marker>
            <c:symbol val="none"/>
          </c:marker>
          <c:val>
            <c:numRef>
              <c:f>'CALIDAD MENSUAL'!$O$406:$O$794</c:f>
              <c:numCache>
                <c:formatCode>0.00</c:formatCode>
                <c:ptCount val="48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75</c:v>
                </c:pt>
                <c:pt idx="4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61504"/>
        <c:axId val="109867392"/>
      </c:lineChart>
      <c:dateAx>
        <c:axId val="109861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s-MX"/>
          </a:p>
        </c:txPr>
        <c:crossAx val="109867392"/>
        <c:crosses val="autoZero"/>
        <c:auto val="1"/>
        <c:lblOffset val="100"/>
        <c:baseTimeUnit val="months"/>
      </c:dateAx>
      <c:valAx>
        <c:axId val="109867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098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11011709081508"/>
          <c:y val="2.3997105968189329E-2"/>
          <c:w val="0.14510728316161592"/>
          <c:h val="0.2407457914512231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D773A-2330-4DD3-BC5C-272F1054A6EC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2D03E12-3E99-4D20-89D8-4EAE329CBF23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CESPTE</a:t>
          </a:r>
          <a:endParaRPr lang="es-MX" sz="2800" b="1" dirty="0">
            <a:solidFill>
              <a:schemeClr val="tx1"/>
            </a:solidFill>
          </a:endParaRPr>
        </a:p>
      </dgm:t>
    </dgm:pt>
    <dgm:pt modelId="{90098F49-D921-4D89-92CA-504A36D57372}" type="parTrans" cxnId="{17B9C0BA-EBED-4180-AA1A-21536F08A02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1EAB022-FDD7-4897-B889-7767CC1E1A74}" type="sibTrans" cxnId="{17B9C0BA-EBED-4180-AA1A-21536F08A02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F850411B-13EA-4D8B-9ECE-02DE28ED017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Población Atendida 111,802 Hab.</a:t>
          </a:r>
          <a:endParaRPr lang="es-MX" sz="1400" b="1" dirty="0">
            <a:solidFill>
              <a:schemeClr val="tx1"/>
            </a:solidFill>
          </a:endParaRPr>
        </a:p>
      </dgm:t>
    </dgm:pt>
    <dgm:pt modelId="{B3CA51FE-28CA-422F-81FD-339C75BCAFFB}" type="parTrans" cxnId="{73155A6F-12DC-4CB5-8B36-BB3E6A4A7D2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822C3C1F-1EA8-48EE-8810-07415CA53734}" type="sibTrans" cxnId="{73155A6F-12DC-4CB5-8B36-BB3E6A4A7D2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C9535DD-C654-4386-91D0-57A05D1FD27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Demanda de AP 313 LPS</a:t>
          </a:r>
          <a:endParaRPr lang="es-MX" sz="1400" b="1" dirty="0">
            <a:solidFill>
              <a:schemeClr val="tx1"/>
            </a:solidFill>
          </a:endParaRPr>
        </a:p>
      </dgm:t>
    </dgm:pt>
    <dgm:pt modelId="{D7EA6B17-97DB-4211-9A5E-0A7BFD4930D7}" type="parTrans" cxnId="{E71AF015-9817-4ABC-8798-38E80E6872E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F1D1CEE1-26D8-4FD1-BF2C-4DC8ECBB0C95}" type="sibTrans" cxnId="{E71AF015-9817-4ABC-8798-38E80E6872E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5FE73A0-4828-41B9-8696-D6122457E526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Numero de Tomas 40,599</a:t>
          </a:r>
          <a:endParaRPr lang="es-MX" sz="1400" b="1" dirty="0">
            <a:solidFill>
              <a:schemeClr val="tx1"/>
            </a:solidFill>
          </a:endParaRPr>
        </a:p>
      </dgm:t>
    </dgm:pt>
    <dgm:pt modelId="{DD744A24-ECD1-4892-9081-2347E7308DC0}" type="parTrans" cxnId="{8E0DDD86-D4C3-4F78-B46F-7D1BA705A32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0B9F033-C7BE-4652-A376-46C692675395}" type="sibTrans" cxnId="{8E0DDD86-D4C3-4F78-B46F-7D1BA705A32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76B800F5-6AD5-4551-B889-50BA6CBD2953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Capacidad de Potabilización 315 LPS</a:t>
          </a:r>
          <a:endParaRPr lang="es-MX" sz="1400" b="1" dirty="0">
            <a:solidFill>
              <a:schemeClr val="tx1"/>
            </a:solidFill>
          </a:endParaRPr>
        </a:p>
      </dgm:t>
    </dgm:pt>
    <dgm:pt modelId="{45EAD78B-332D-484D-A52B-1E6125F22146}" type="parTrans" cxnId="{CC0B2C39-375F-46A0-A565-9C5B5D1C7561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1A0200C-1451-4337-B0DD-4AB0BF5C7BA6}" type="sibTrans" cxnId="{CC0B2C39-375F-46A0-A565-9C5B5D1C7561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08FC475A-7CC3-442F-8CB3-A36AF21C0316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Capacidad de conducción 430 LPS</a:t>
          </a:r>
          <a:endParaRPr lang="es-MX" sz="1400" b="1" dirty="0">
            <a:solidFill>
              <a:schemeClr val="tx1"/>
            </a:solidFill>
          </a:endParaRPr>
        </a:p>
      </dgm:t>
    </dgm:pt>
    <dgm:pt modelId="{9CC2874A-4CD8-4A93-A55D-287BCB4AE5E9}" type="parTrans" cxnId="{F17BECF8-70DB-417E-9329-51BA20D1A60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33A8D8D-75DC-4FF9-8906-FB0092C55433}" type="sibTrans" cxnId="{F17BECF8-70DB-417E-9329-51BA20D1A60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BFB70F3F-D211-4D31-A311-F1B55EE6BDDD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Capacidad de regulación 25,560 M3</a:t>
          </a:r>
          <a:endParaRPr lang="es-MX" sz="1400" b="1" dirty="0">
            <a:solidFill>
              <a:schemeClr val="tx1"/>
            </a:solidFill>
          </a:endParaRPr>
        </a:p>
      </dgm:t>
    </dgm:pt>
    <dgm:pt modelId="{22E58A45-094F-4BF5-853F-3AF5CA5BA333}" type="parTrans" cxnId="{CB6C664F-EDDF-43C4-A443-59A0E019DD0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EF1DE6F0-DE3F-4038-B04B-E867693044E9}" type="sibTrans" cxnId="{CB6C664F-EDDF-43C4-A443-59A0E019DD0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34957EC0-F7A4-4C75-BD5B-E1711787490B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Numero de Tanques 32</a:t>
          </a:r>
        </a:p>
      </dgm:t>
    </dgm:pt>
    <dgm:pt modelId="{A8384D50-9507-4C17-84DC-FB22005488BB}" type="parTrans" cxnId="{E341BD5B-8009-47B9-90DC-818EFCC06E20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F159D5D-7DA6-44D1-9FBB-F8D16FF3E77F}" type="sibTrans" cxnId="{E341BD5B-8009-47B9-90DC-818EFCC06E20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027B5C3E-B827-4E4F-872A-A04D78AEE09A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Km. de red 612</a:t>
          </a:r>
        </a:p>
      </dgm:t>
    </dgm:pt>
    <dgm:pt modelId="{F62E105C-6478-4A30-8134-10B4E27ABF3F}" type="parTrans" cxnId="{0CDCB019-F335-4ADF-AD87-EE3260FD388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43B8F91F-4646-4F0D-AD80-32E5EA4AB048}" type="sibTrans" cxnId="{0CDCB019-F335-4ADF-AD87-EE3260FD388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B41FCEB0-F567-47E8-990C-2B6268CBB0AE}" type="pres">
      <dgm:prSet presAssocID="{0D5D773A-2330-4DD3-BC5C-272F1054A6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F406D8-4BE4-4513-ABD4-9FFE39BCBE89}" type="pres">
      <dgm:prSet presAssocID="{42D03E12-3E99-4D20-89D8-4EAE329CBF23}" presName="centerShape" presStyleLbl="node0" presStyleIdx="0" presStyleCnt="1" custScaleX="120612" custScaleY="121323"/>
      <dgm:spPr/>
      <dgm:t>
        <a:bodyPr/>
        <a:lstStyle/>
        <a:p>
          <a:endParaRPr lang="es-MX"/>
        </a:p>
      </dgm:t>
    </dgm:pt>
    <dgm:pt modelId="{12E5C41C-32D1-42DE-BA57-4B8125153AC8}" type="pres">
      <dgm:prSet presAssocID="{B3CA51FE-28CA-422F-81FD-339C75BCAFFB}" presName="parTrans" presStyleLbl="bgSibTrans2D1" presStyleIdx="0" presStyleCnt="8"/>
      <dgm:spPr/>
      <dgm:t>
        <a:bodyPr/>
        <a:lstStyle/>
        <a:p>
          <a:endParaRPr lang="es-MX"/>
        </a:p>
      </dgm:t>
    </dgm:pt>
    <dgm:pt modelId="{163FFC57-7EE8-4D31-ABD5-DE5D4CB4C5CE}" type="pres">
      <dgm:prSet presAssocID="{F850411B-13EA-4D8B-9ECE-02DE28ED017C}" presName="node" presStyleLbl="node1" presStyleIdx="0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9BCA2F-B6C2-4EDA-802D-BED485AB33CC}" type="pres">
      <dgm:prSet presAssocID="{D7EA6B17-97DB-4211-9A5E-0A7BFD4930D7}" presName="parTrans" presStyleLbl="bgSibTrans2D1" presStyleIdx="1" presStyleCnt="8"/>
      <dgm:spPr/>
      <dgm:t>
        <a:bodyPr/>
        <a:lstStyle/>
        <a:p>
          <a:endParaRPr lang="es-MX"/>
        </a:p>
      </dgm:t>
    </dgm:pt>
    <dgm:pt modelId="{621B09F6-76EE-4AE9-8946-CFDADDABF315}" type="pres">
      <dgm:prSet presAssocID="{CC9535DD-C654-4386-91D0-57A05D1FD27C}" presName="node" presStyleLbl="node1" presStyleIdx="1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875719-28EA-46D1-83A8-4DD8B207C9A9}" type="pres">
      <dgm:prSet presAssocID="{DD744A24-ECD1-4892-9081-2347E7308DC0}" presName="parTrans" presStyleLbl="bgSibTrans2D1" presStyleIdx="2" presStyleCnt="8"/>
      <dgm:spPr/>
      <dgm:t>
        <a:bodyPr/>
        <a:lstStyle/>
        <a:p>
          <a:endParaRPr lang="es-MX"/>
        </a:p>
      </dgm:t>
    </dgm:pt>
    <dgm:pt modelId="{1A8184A3-CA9E-4BDD-A3F2-F1524EE4FE41}" type="pres">
      <dgm:prSet presAssocID="{C5FE73A0-4828-41B9-8696-D6122457E526}" presName="node" presStyleLbl="node1" presStyleIdx="2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2570A1-F416-4A17-BEB4-7C53F9C4AEA4}" type="pres">
      <dgm:prSet presAssocID="{45EAD78B-332D-484D-A52B-1E6125F22146}" presName="parTrans" presStyleLbl="bgSibTrans2D1" presStyleIdx="3" presStyleCnt="8"/>
      <dgm:spPr/>
      <dgm:t>
        <a:bodyPr/>
        <a:lstStyle/>
        <a:p>
          <a:endParaRPr lang="es-MX"/>
        </a:p>
      </dgm:t>
    </dgm:pt>
    <dgm:pt modelId="{0C065D9A-EBBC-4C35-8776-E156E3AC78DA}" type="pres">
      <dgm:prSet presAssocID="{76B800F5-6AD5-4551-B889-50BA6CBD2953}" presName="node" presStyleLbl="node1" presStyleIdx="3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EEBE1D-CC61-44F9-92F5-AA26187563BF}" type="pres">
      <dgm:prSet presAssocID="{9CC2874A-4CD8-4A93-A55D-287BCB4AE5E9}" presName="parTrans" presStyleLbl="bgSibTrans2D1" presStyleIdx="4" presStyleCnt="8"/>
      <dgm:spPr/>
      <dgm:t>
        <a:bodyPr/>
        <a:lstStyle/>
        <a:p>
          <a:endParaRPr lang="es-MX"/>
        </a:p>
      </dgm:t>
    </dgm:pt>
    <dgm:pt modelId="{8A0C8285-4C41-4A36-AF5C-B65911E92B83}" type="pres">
      <dgm:prSet presAssocID="{08FC475A-7CC3-442F-8CB3-A36AF21C0316}" presName="node" presStyleLbl="node1" presStyleIdx="4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054E53-8BD9-4BAA-98B9-2CF3F1B9E3A8}" type="pres">
      <dgm:prSet presAssocID="{22E58A45-094F-4BF5-853F-3AF5CA5BA333}" presName="parTrans" presStyleLbl="bgSibTrans2D1" presStyleIdx="5" presStyleCnt="8"/>
      <dgm:spPr/>
      <dgm:t>
        <a:bodyPr/>
        <a:lstStyle/>
        <a:p>
          <a:endParaRPr lang="es-MX"/>
        </a:p>
      </dgm:t>
    </dgm:pt>
    <dgm:pt modelId="{C377941A-DC3A-4D04-B864-34ED5930566B}" type="pres">
      <dgm:prSet presAssocID="{BFB70F3F-D211-4D31-A311-F1B55EE6BDDD}" presName="node" presStyleLbl="node1" presStyleIdx="5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DB9C4F-B369-42C5-A48A-624F68B0DE6E}" type="pres">
      <dgm:prSet presAssocID="{A8384D50-9507-4C17-84DC-FB22005488BB}" presName="parTrans" presStyleLbl="bgSibTrans2D1" presStyleIdx="6" presStyleCnt="8"/>
      <dgm:spPr/>
      <dgm:t>
        <a:bodyPr/>
        <a:lstStyle/>
        <a:p>
          <a:endParaRPr lang="es-MX"/>
        </a:p>
      </dgm:t>
    </dgm:pt>
    <dgm:pt modelId="{803E02BA-8972-48B8-9069-604AFBF2996E}" type="pres">
      <dgm:prSet presAssocID="{34957EC0-F7A4-4C75-BD5B-E1711787490B}" presName="node" presStyleLbl="node1" presStyleIdx="6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366548-9CE4-4FC3-8E23-46CB62F43576}" type="pres">
      <dgm:prSet presAssocID="{F62E105C-6478-4A30-8134-10B4E27ABF3F}" presName="parTrans" presStyleLbl="bgSibTrans2D1" presStyleIdx="7" presStyleCnt="8"/>
      <dgm:spPr/>
      <dgm:t>
        <a:bodyPr/>
        <a:lstStyle/>
        <a:p>
          <a:endParaRPr lang="es-MX"/>
        </a:p>
      </dgm:t>
    </dgm:pt>
    <dgm:pt modelId="{1C77F43E-F2A3-479E-9677-A3597FBCB7FC}" type="pres">
      <dgm:prSet presAssocID="{027B5C3E-B827-4E4F-872A-A04D78AEE09A}" presName="node" presStyleLbl="node1" presStyleIdx="7" presStyleCnt="8" custScaleX="129400" custScaleY="99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A9DEE1-0DB0-4615-A9A9-1109DF4C7796}" type="presOf" srcId="{F62E105C-6478-4A30-8134-10B4E27ABF3F}" destId="{0E366548-9CE4-4FC3-8E23-46CB62F43576}" srcOrd="0" destOrd="0" presId="urn:microsoft.com/office/officeart/2005/8/layout/radial4"/>
    <dgm:cxn modelId="{0CDCB019-F335-4ADF-AD87-EE3260FD388E}" srcId="{42D03E12-3E99-4D20-89D8-4EAE329CBF23}" destId="{027B5C3E-B827-4E4F-872A-A04D78AEE09A}" srcOrd="7" destOrd="0" parTransId="{F62E105C-6478-4A30-8134-10B4E27ABF3F}" sibTransId="{43B8F91F-4646-4F0D-AD80-32E5EA4AB048}"/>
    <dgm:cxn modelId="{66DB648B-9844-422B-9BED-7EE370EE4E59}" type="presOf" srcId="{08FC475A-7CC3-442F-8CB3-A36AF21C0316}" destId="{8A0C8285-4C41-4A36-AF5C-B65911E92B83}" srcOrd="0" destOrd="0" presId="urn:microsoft.com/office/officeart/2005/8/layout/radial4"/>
    <dgm:cxn modelId="{CBCD3FF6-E3C4-411C-81E8-2E2AD154D653}" type="presOf" srcId="{027B5C3E-B827-4E4F-872A-A04D78AEE09A}" destId="{1C77F43E-F2A3-479E-9677-A3597FBCB7FC}" srcOrd="0" destOrd="0" presId="urn:microsoft.com/office/officeart/2005/8/layout/radial4"/>
    <dgm:cxn modelId="{EFCC7CE1-6775-47B1-A373-AE14B315F09B}" type="presOf" srcId="{F850411B-13EA-4D8B-9ECE-02DE28ED017C}" destId="{163FFC57-7EE8-4D31-ABD5-DE5D4CB4C5CE}" srcOrd="0" destOrd="0" presId="urn:microsoft.com/office/officeart/2005/8/layout/radial4"/>
    <dgm:cxn modelId="{06B1E6FF-8620-4618-A7B1-7E2488E0ECDE}" type="presOf" srcId="{22E58A45-094F-4BF5-853F-3AF5CA5BA333}" destId="{16054E53-8BD9-4BAA-98B9-2CF3F1B9E3A8}" srcOrd="0" destOrd="0" presId="urn:microsoft.com/office/officeart/2005/8/layout/radial4"/>
    <dgm:cxn modelId="{CB6C664F-EDDF-43C4-A443-59A0E019DD0A}" srcId="{42D03E12-3E99-4D20-89D8-4EAE329CBF23}" destId="{BFB70F3F-D211-4D31-A311-F1B55EE6BDDD}" srcOrd="5" destOrd="0" parTransId="{22E58A45-094F-4BF5-853F-3AF5CA5BA333}" sibTransId="{EF1DE6F0-DE3F-4038-B04B-E867693044E9}"/>
    <dgm:cxn modelId="{8E0DDD86-D4C3-4F78-B46F-7D1BA705A32F}" srcId="{42D03E12-3E99-4D20-89D8-4EAE329CBF23}" destId="{C5FE73A0-4828-41B9-8696-D6122457E526}" srcOrd="2" destOrd="0" parTransId="{DD744A24-ECD1-4892-9081-2347E7308DC0}" sibTransId="{A0B9F033-C7BE-4652-A376-46C692675395}"/>
    <dgm:cxn modelId="{31F7567E-1FF4-41FF-AF04-72FF4FC0646C}" type="presOf" srcId="{0D5D773A-2330-4DD3-BC5C-272F1054A6EC}" destId="{B41FCEB0-F567-47E8-990C-2B6268CBB0AE}" srcOrd="0" destOrd="0" presId="urn:microsoft.com/office/officeart/2005/8/layout/radial4"/>
    <dgm:cxn modelId="{AEAE77C6-70A7-4A69-A010-49ED9B231428}" type="presOf" srcId="{BFB70F3F-D211-4D31-A311-F1B55EE6BDDD}" destId="{C377941A-DC3A-4D04-B864-34ED5930566B}" srcOrd="0" destOrd="0" presId="urn:microsoft.com/office/officeart/2005/8/layout/radial4"/>
    <dgm:cxn modelId="{9CA0AA5C-B1BC-4A38-B39C-737DE97A27AE}" type="presOf" srcId="{DD744A24-ECD1-4892-9081-2347E7308DC0}" destId="{9B875719-28EA-46D1-83A8-4DD8B207C9A9}" srcOrd="0" destOrd="0" presId="urn:microsoft.com/office/officeart/2005/8/layout/radial4"/>
    <dgm:cxn modelId="{E71AF015-9817-4ABC-8798-38E80E6872EC}" srcId="{42D03E12-3E99-4D20-89D8-4EAE329CBF23}" destId="{CC9535DD-C654-4386-91D0-57A05D1FD27C}" srcOrd="1" destOrd="0" parTransId="{D7EA6B17-97DB-4211-9A5E-0A7BFD4930D7}" sibTransId="{F1D1CEE1-26D8-4FD1-BF2C-4DC8ECBB0C95}"/>
    <dgm:cxn modelId="{F17BECF8-70DB-417E-9329-51BA20D1A60F}" srcId="{42D03E12-3E99-4D20-89D8-4EAE329CBF23}" destId="{08FC475A-7CC3-442F-8CB3-A36AF21C0316}" srcOrd="4" destOrd="0" parTransId="{9CC2874A-4CD8-4A93-A55D-287BCB4AE5E9}" sibTransId="{A33A8D8D-75DC-4FF9-8906-FB0092C55433}"/>
    <dgm:cxn modelId="{17B9C0BA-EBED-4180-AA1A-21536F08A02A}" srcId="{0D5D773A-2330-4DD3-BC5C-272F1054A6EC}" destId="{42D03E12-3E99-4D20-89D8-4EAE329CBF23}" srcOrd="0" destOrd="0" parTransId="{90098F49-D921-4D89-92CA-504A36D57372}" sibTransId="{A1EAB022-FDD7-4897-B889-7767CC1E1A74}"/>
    <dgm:cxn modelId="{689DE93B-05EF-47C5-A191-DF7CC7CB4E5A}" type="presOf" srcId="{76B800F5-6AD5-4551-B889-50BA6CBD2953}" destId="{0C065D9A-EBBC-4C35-8776-E156E3AC78DA}" srcOrd="0" destOrd="0" presId="urn:microsoft.com/office/officeart/2005/8/layout/radial4"/>
    <dgm:cxn modelId="{CC0B2C39-375F-46A0-A565-9C5B5D1C7561}" srcId="{42D03E12-3E99-4D20-89D8-4EAE329CBF23}" destId="{76B800F5-6AD5-4551-B889-50BA6CBD2953}" srcOrd="3" destOrd="0" parTransId="{45EAD78B-332D-484D-A52B-1E6125F22146}" sibTransId="{C1A0200C-1451-4337-B0DD-4AB0BF5C7BA6}"/>
    <dgm:cxn modelId="{F3380F2B-985B-4085-BE88-E981501A5E59}" type="presOf" srcId="{C5FE73A0-4828-41B9-8696-D6122457E526}" destId="{1A8184A3-CA9E-4BDD-A3F2-F1524EE4FE41}" srcOrd="0" destOrd="0" presId="urn:microsoft.com/office/officeart/2005/8/layout/radial4"/>
    <dgm:cxn modelId="{E278E201-B2DF-4A39-BAEF-0DC42023D27A}" type="presOf" srcId="{A8384D50-9507-4C17-84DC-FB22005488BB}" destId="{62DB9C4F-B369-42C5-A48A-624F68B0DE6E}" srcOrd="0" destOrd="0" presId="urn:microsoft.com/office/officeart/2005/8/layout/radial4"/>
    <dgm:cxn modelId="{5E6116AA-7481-4711-A0F4-0736732AD082}" type="presOf" srcId="{42D03E12-3E99-4D20-89D8-4EAE329CBF23}" destId="{22F406D8-4BE4-4513-ABD4-9FFE39BCBE89}" srcOrd="0" destOrd="0" presId="urn:microsoft.com/office/officeart/2005/8/layout/radial4"/>
    <dgm:cxn modelId="{8B6358B9-A783-4763-BD3F-CEC1DA6A58BD}" type="presOf" srcId="{34957EC0-F7A4-4C75-BD5B-E1711787490B}" destId="{803E02BA-8972-48B8-9069-604AFBF2996E}" srcOrd="0" destOrd="0" presId="urn:microsoft.com/office/officeart/2005/8/layout/radial4"/>
    <dgm:cxn modelId="{119545C0-1230-4E0A-BAC1-E30E65A395CC}" type="presOf" srcId="{B3CA51FE-28CA-422F-81FD-339C75BCAFFB}" destId="{12E5C41C-32D1-42DE-BA57-4B8125153AC8}" srcOrd="0" destOrd="0" presId="urn:microsoft.com/office/officeart/2005/8/layout/radial4"/>
    <dgm:cxn modelId="{73155A6F-12DC-4CB5-8B36-BB3E6A4A7D2E}" srcId="{42D03E12-3E99-4D20-89D8-4EAE329CBF23}" destId="{F850411B-13EA-4D8B-9ECE-02DE28ED017C}" srcOrd="0" destOrd="0" parTransId="{B3CA51FE-28CA-422F-81FD-339C75BCAFFB}" sibTransId="{822C3C1F-1EA8-48EE-8810-07415CA53734}"/>
    <dgm:cxn modelId="{46C2EF38-3AC6-4993-B19D-ECCC46160920}" type="presOf" srcId="{CC9535DD-C654-4386-91D0-57A05D1FD27C}" destId="{621B09F6-76EE-4AE9-8946-CFDADDABF315}" srcOrd="0" destOrd="0" presId="urn:microsoft.com/office/officeart/2005/8/layout/radial4"/>
    <dgm:cxn modelId="{E341BD5B-8009-47B9-90DC-818EFCC06E20}" srcId="{42D03E12-3E99-4D20-89D8-4EAE329CBF23}" destId="{34957EC0-F7A4-4C75-BD5B-E1711787490B}" srcOrd="6" destOrd="0" parTransId="{A8384D50-9507-4C17-84DC-FB22005488BB}" sibTransId="{CF159D5D-7DA6-44D1-9FBB-F8D16FF3E77F}"/>
    <dgm:cxn modelId="{51BC529A-AABB-4781-998A-4446A2F2F10B}" type="presOf" srcId="{9CC2874A-4CD8-4A93-A55D-287BCB4AE5E9}" destId="{F6EEBE1D-CC61-44F9-92F5-AA26187563BF}" srcOrd="0" destOrd="0" presId="urn:microsoft.com/office/officeart/2005/8/layout/radial4"/>
    <dgm:cxn modelId="{AB7DFB45-D01D-4536-A456-88306AC7431A}" type="presOf" srcId="{D7EA6B17-97DB-4211-9A5E-0A7BFD4930D7}" destId="{E29BCA2F-B6C2-4EDA-802D-BED485AB33CC}" srcOrd="0" destOrd="0" presId="urn:microsoft.com/office/officeart/2005/8/layout/radial4"/>
    <dgm:cxn modelId="{60BCF013-2784-47E1-97EA-46B2C8777471}" type="presOf" srcId="{45EAD78B-332D-484D-A52B-1E6125F22146}" destId="{B92570A1-F416-4A17-BEB4-7C53F9C4AEA4}" srcOrd="0" destOrd="0" presId="urn:microsoft.com/office/officeart/2005/8/layout/radial4"/>
    <dgm:cxn modelId="{8084115E-4CBB-4835-9A12-89AD3D87C50C}" type="presParOf" srcId="{B41FCEB0-F567-47E8-990C-2B6268CBB0AE}" destId="{22F406D8-4BE4-4513-ABD4-9FFE39BCBE89}" srcOrd="0" destOrd="0" presId="urn:microsoft.com/office/officeart/2005/8/layout/radial4"/>
    <dgm:cxn modelId="{39DB96AD-E493-4C91-95CE-EBD93ACF1531}" type="presParOf" srcId="{B41FCEB0-F567-47E8-990C-2B6268CBB0AE}" destId="{12E5C41C-32D1-42DE-BA57-4B8125153AC8}" srcOrd="1" destOrd="0" presId="urn:microsoft.com/office/officeart/2005/8/layout/radial4"/>
    <dgm:cxn modelId="{34E31C3A-A18E-45D2-8876-CBDBB2C87EDB}" type="presParOf" srcId="{B41FCEB0-F567-47E8-990C-2B6268CBB0AE}" destId="{163FFC57-7EE8-4D31-ABD5-DE5D4CB4C5CE}" srcOrd="2" destOrd="0" presId="urn:microsoft.com/office/officeart/2005/8/layout/radial4"/>
    <dgm:cxn modelId="{6BC2A02E-29B1-4864-93F2-1CACD5BEF24D}" type="presParOf" srcId="{B41FCEB0-F567-47E8-990C-2B6268CBB0AE}" destId="{E29BCA2F-B6C2-4EDA-802D-BED485AB33CC}" srcOrd="3" destOrd="0" presId="urn:microsoft.com/office/officeart/2005/8/layout/radial4"/>
    <dgm:cxn modelId="{58D5B285-77DE-4148-BF47-93FB9540B6B4}" type="presParOf" srcId="{B41FCEB0-F567-47E8-990C-2B6268CBB0AE}" destId="{621B09F6-76EE-4AE9-8946-CFDADDABF315}" srcOrd="4" destOrd="0" presId="urn:microsoft.com/office/officeart/2005/8/layout/radial4"/>
    <dgm:cxn modelId="{ED9B1EF3-FB44-4A00-88DE-8FBBBE037431}" type="presParOf" srcId="{B41FCEB0-F567-47E8-990C-2B6268CBB0AE}" destId="{9B875719-28EA-46D1-83A8-4DD8B207C9A9}" srcOrd="5" destOrd="0" presId="urn:microsoft.com/office/officeart/2005/8/layout/radial4"/>
    <dgm:cxn modelId="{E9C3AE47-E260-46A9-939F-90DFC07301E7}" type="presParOf" srcId="{B41FCEB0-F567-47E8-990C-2B6268CBB0AE}" destId="{1A8184A3-CA9E-4BDD-A3F2-F1524EE4FE41}" srcOrd="6" destOrd="0" presId="urn:microsoft.com/office/officeart/2005/8/layout/radial4"/>
    <dgm:cxn modelId="{E980545C-B3E0-4059-851E-82FD5B84330A}" type="presParOf" srcId="{B41FCEB0-F567-47E8-990C-2B6268CBB0AE}" destId="{B92570A1-F416-4A17-BEB4-7C53F9C4AEA4}" srcOrd="7" destOrd="0" presId="urn:microsoft.com/office/officeart/2005/8/layout/radial4"/>
    <dgm:cxn modelId="{F6F6F811-B4DE-4FAB-B797-0E8AC24D52CE}" type="presParOf" srcId="{B41FCEB0-F567-47E8-990C-2B6268CBB0AE}" destId="{0C065D9A-EBBC-4C35-8776-E156E3AC78DA}" srcOrd="8" destOrd="0" presId="urn:microsoft.com/office/officeart/2005/8/layout/radial4"/>
    <dgm:cxn modelId="{3546F104-D5B6-4E71-A7A7-B4BA1823410F}" type="presParOf" srcId="{B41FCEB0-F567-47E8-990C-2B6268CBB0AE}" destId="{F6EEBE1D-CC61-44F9-92F5-AA26187563BF}" srcOrd="9" destOrd="0" presId="urn:microsoft.com/office/officeart/2005/8/layout/radial4"/>
    <dgm:cxn modelId="{F85D2C13-C8A9-4000-BFE0-9E7BE2C0096A}" type="presParOf" srcId="{B41FCEB0-F567-47E8-990C-2B6268CBB0AE}" destId="{8A0C8285-4C41-4A36-AF5C-B65911E92B83}" srcOrd="10" destOrd="0" presId="urn:microsoft.com/office/officeart/2005/8/layout/radial4"/>
    <dgm:cxn modelId="{083691DC-1840-4322-A357-3309116DB35D}" type="presParOf" srcId="{B41FCEB0-F567-47E8-990C-2B6268CBB0AE}" destId="{16054E53-8BD9-4BAA-98B9-2CF3F1B9E3A8}" srcOrd="11" destOrd="0" presId="urn:microsoft.com/office/officeart/2005/8/layout/radial4"/>
    <dgm:cxn modelId="{3FDA2708-9664-4265-A5B1-1203ABE76D81}" type="presParOf" srcId="{B41FCEB0-F567-47E8-990C-2B6268CBB0AE}" destId="{C377941A-DC3A-4D04-B864-34ED5930566B}" srcOrd="12" destOrd="0" presId="urn:microsoft.com/office/officeart/2005/8/layout/radial4"/>
    <dgm:cxn modelId="{E3CDF691-6C8D-4CBD-A423-F891BD942AD2}" type="presParOf" srcId="{B41FCEB0-F567-47E8-990C-2B6268CBB0AE}" destId="{62DB9C4F-B369-42C5-A48A-624F68B0DE6E}" srcOrd="13" destOrd="0" presId="urn:microsoft.com/office/officeart/2005/8/layout/radial4"/>
    <dgm:cxn modelId="{B76A42BC-B6A4-4335-B530-78D8AD39CDBE}" type="presParOf" srcId="{B41FCEB0-F567-47E8-990C-2B6268CBB0AE}" destId="{803E02BA-8972-48B8-9069-604AFBF2996E}" srcOrd="14" destOrd="0" presId="urn:microsoft.com/office/officeart/2005/8/layout/radial4"/>
    <dgm:cxn modelId="{83A8356C-53FB-486C-A71F-3279E44E6F24}" type="presParOf" srcId="{B41FCEB0-F567-47E8-990C-2B6268CBB0AE}" destId="{0E366548-9CE4-4FC3-8E23-46CB62F43576}" srcOrd="15" destOrd="0" presId="urn:microsoft.com/office/officeart/2005/8/layout/radial4"/>
    <dgm:cxn modelId="{3B03DE30-8A61-4B0A-9BEB-D8ED5869204D}" type="presParOf" srcId="{B41FCEB0-F567-47E8-990C-2B6268CBB0AE}" destId="{1C77F43E-F2A3-479E-9677-A3597FBCB7FC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D773A-2330-4DD3-BC5C-272F1054A6EC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2D03E12-3E99-4D20-89D8-4EAE329CBF23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CESPTE</a:t>
          </a:r>
          <a:endParaRPr lang="es-MX" sz="2800" b="1" dirty="0">
            <a:solidFill>
              <a:schemeClr val="tx1"/>
            </a:solidFill>
          </a:endParaRPr>
        </a:p>
      </dgm:t>
    </dgm:pt>
    <dgm:pt modelId="{90098F49-D921-4D89-92CA-504A36D57372}" type="parTrans" cxnId="{17B9C0BA-EBED-4180-AA1A-21536F08A02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1EAB022-FDD7-4897-B889-7767CC1E1A74}" type="sibTrans" cxnId="{17B9C0BA-EBED-4180-AA1A-21536F08A02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F850411B-13EA-4D8B-9ECE-02DE28ED017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Población Atendida 99,204 Hab.</a:t>
          </a:r>
          <a:endParaRPr lang="es-MX" sz="1400" b="1" dirty="0">
            <a:solidFill>
              <a:schemeClr val="tx1"/>
            </a:solidFill>
          </a:endParaRPr>
        </a:p>
      </dgm:t>
    </dgm:pt>
    <dgm:pt modelId="{B3CA51FE-28CA-422F-81FD-339C75BCAFFB}" type="parTrans" cxnId="{73155A6F-12DC-4CB5-8B36-BB3E6A4A7D2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822C3C1F-1EA8-48EE-8810-07415CA53734}" type="sibTrans" cxnId="{73155A6F-12DC-4CB5-8B36-BB3E6A4A7D2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C9535DD-C654-4386-91D0-57A05D1FD27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30,777 Descargas</a:t>
          </a:r>
          <a:endParaRPr lang="es-MX" sz="1400" b="1" dirty="0">
            <a:solidFill>
              <a:schemeClr val="tx1"/>
            </a:solidFill>
          </a:endParaRPr>
        </a:p>
      </dgm:t>
    </dgm:pt>
    <dgm:pt modelId="{D7EA6B17-97DB-4211-9A5E-0A7BFD4930D7}" type="parTrans" cxnId="{E71AF015-9817-4ABC-8798-38E80E6872E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F1D1CEE1-26D8-4FD1-BF2C-4DC8ECBB0C95}" type="sibTrans" cxnId="{E71AF015-9817-4ABC-8798-38E80E6872E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5FE73A0-4828-41B9-8696-D6122457E526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172 LPS Agua Residual</a:t>
          </a:r>
          <a:endParaRPr lang="es-MX" sz="1400" b="1" dirty="0">
            <a:solidFill>
              <a:schemeClr val="tx1"/>
            </a:solidFill>
          </a:endParaRPr>
        </a:p>
      </dgm:t>
    </dgm:pt>
    <dgm:pt modelId="{DD744A24-ECD1-4892-9081-2347E7308DC0}" type="parTrans" cxnId="{8E0DDD86-D4C3-4F78-B46F-7D1BA705A32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0B9F033-C7BE-4652-A376-46C692675395}" type="sibTrans" cxnId="{8E0DDD86-D4C3-4F78-B46F-7D1BA705A32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08FC475A-7CC3-442F-8CB3-A36AF21C0316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317 Km de Red</a:t>
          </a:r>
          <a:endParaRPr lang="es-MX" sz="1400" b="1" dirty="0">
            <a:solidFill>
              <a:schemeClr val="tx1"/>
            </a:solidFill>
          </a:endParaRPr>
        </a:p>
      </dgm:t>
    </dgm:pt>
    <dgm:pt modelId="{9CC2874A-4CD8-4A93-A55D-287BCB4AE5E9}" type="parTrans" cxnId="{F17BECF8-70DB-417E-9329-51BA20D1A60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A33A8D8D-75DC-4FF9-8906-FB0092C55433}" type="sibTrans" cxnId="{F17BECF8-70DB-417E-9329-51BA20D1A60F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BFB70F3F-D211-4D31-A311-F1B55EE6BDDD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Capacidad de tratamiento 227 LPS</a:t>
          </a:r>
          <a:endParaRPr lang="es-MX" sz="1400" b="1" dirty="0">
            <a:solidFill>
              <a:schemeClr val="tx1"/>
            </a:solidFill>
          </a:endParaRPr>
        </a:p>
      </dgm:t>
    </dgm:pt>
    <dgm:pt modelId="{22E58A45-094F-4BF5-853F-3AF5CA5BA333}" type="parTrans" cxnId="{CB6C664F-EDDF-43C4-A443-59A0E019DD0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EF1DE6F0-DE3F-4038-B04B-E867693044E9}" type="sibTrans" cxnId="{CB6C664F-EDDF-43C4-A443-59A0E019DD0A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34957EC0-F7A4-4C75-BD5B-E1711787490B}">
      <dgm:prSet custT="1"/>
      <dgm:spPr/>
      <dgm:t>
        <a:bodyPr/>
        <a:lstStyle/>
        <a:p>
          <a:endParaRPr lang="es-MX" sz="1400" b="1" dirty="0" smtClean="0">
            <a:solidFill>
              <a:schemeClr val="tx1"/>
            </a:solidFill>
          </a:endParaRPr>
        </a:p>
      </dgm:t>
    </dgm:pt>
    <dgm:pt modelId="{A8384D50-9507-4C17-84DC-FB22005488BB}" type="parTrans" cxnId="{E341BD5B-8009-47B9-90DC-818EFCC06E20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F159D5D-7DA6-44D1-9FBB-F8D16FF3E77F}" type="sibTrans" cxnId="{E341BD5B-8009-47B9-90DC-818EFCC06E20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B41FCEB0-F567-47E8-990C-2B6268CBB0AE}" type="pres">
      <dgm:prSet presAssocID="{0D5D773A-2330-4DD3-BC5C-272F1054A6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F406D8-4BE4-4513-ABD4-9FFE39BCBE89}" type="pres">
      <dgm:prSet presAssocID="{42D03E12-3E99-4D20-89D8-4EAE329CBF23}" presName="centerShape" presStyleLbl="node0" presStyleIdx="0" presStyleCnt="1" custScaleX="120612" custScaleY="121323"/>
      <dgm:spPr/>
      <dgm:t>
        <a:bodyPr/>
        <a:lstStyle/>
        <a:p>
          <a:endParaRPr lang="es-MX"/>
        </a:p>
      </dgm:t>
    </dgm:pt>
    <dgm:pt modelId="{12E5C41C-32D1-42DE-BA57-4B8125153AC8}" type="pres">
      <dgm:prSet presAssocID="{B3CA51FE-28CA-422F-81FD-339C75BCAFFB}" presName="parTrans" presStyleLbl="bgSibTrans2D1" presStyleIdx="0" presStyleCnt="5"/>
      <dgm:spPr/>
      <dgm:t>
        <a:bodyPr/>
        <a:lstStyle/>
        <a:p>
          <a:endParaRPr lang="es-MX"/>
        </a:p>
      </dgm:t>
    </dgm:pt>
    <dgm:pt modelId="{163FFC57-7EE8-4D31-ABD5-DE5D4CB4C5CE}" type="pres">
      <dgm:prSet presAssocID="{F850411B-13EA-4D8B-9ECE-02DE28ED017C}" presName="node" presStyleLbl="node1" presStyleIdx="0" presStyleCnt="5" custScaleX="129400" custScaleY="671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9BCA2F-B6C2-4EDA-802D-BED485AB33CC}" type="pres">
      <dgm:prSet presAssocID="{D7EA6B17-97DB-4211-9A5E-0A7BFD4930D7}" presName="parTrans" presStyleLbl="bgSibTrans2D1" presStyleIdx="1" presStyleCnt="5"/>
      <dgm:spPr/>
      <dgm:t>
        <a:bodyPr/>
        <a:lstStyle/>
        <a:p>
          <a:endParaRPr lang="es-MX"/>
        </a:p>
      </dgm:t>
    </dgm:pt>
    <dgm:pt modelId="{621B09F6-76EE-4AE9-8946-CFDADDABF315}" type="pres">
      <dgm:prSet presAssocID="{CC9535DD-C654-4386-91D0-57A05D1FD27C}" presName="node" presStyleLbl="node1" presStyleIdx="1" presStyleCnt="5" custScaleX="129400" custScaleY="61819" custRadScaleRad="125225" custRadScaleInc="-17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875719-28EA-46D1-83A8-4DD8B207C9A9}" type="pres">
      <dgm:prSet presAssocID="{DD744A24-ECD1-4892-9081-2347E7308DC0}" presName="parTrans" presStyleLbl="bgSibTrans2D1" presStyleIdx="2" presStyleCnt="5"/>
      <dgm:spPr/>
      <dgm:t>
        <a:bodyPr/>
        <a:lstStyle/>
        <a:p>
          <a:endParaRPr lang="es-MX"/>
        </a:p>
      </dgm:t>
    </dgm:pt>
    <dgm:pt modelId="{1A8184A3-CA9E-4BDD-A3F2-F1524EE4FE41}" type="pres">
      <dgm:prSet presAssocID="{C5FE73A0-4828-41B9-8696-D6122457E526}" presName="node" presStyleLbl="node1" presStyleIdx="2" presStyleCnt="5" custScaleX="129400" custScaleY="513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EEBE1D-CC61-44F9-92F5-AA26187563BF}" type="pres">
      <dgm:prSet presAssocID="{9CC2874A-4CD8-4A93-A55D-287BCB4AE5E9}" presName="parTrans" presStyleLbl="bgSibTrans2D1" presStyleIdx="3" presStyleCnt="5"/>
      <dgm:spPr/>
      <dgm:t>
        <a:bodyPr/>
        <a:lstStyle/>
        <a:p>
          <a:endParaRPr lang="es-MX"/>
        </a:p>
      </dgm:t>
    </dgm:pt>
    <dgm:pt modelId="{8A0C8285-4C41-4A36-AF5C-B65911E92B83}" type="pres">
      <dgm:prSet presAssocID="{08FC475A-7CC3-442F-8CB3-A36AF21C0316}" presName="node" presStyleLbl="node1" presStyleIdx="3" presStyleCnt="5" custScaleX="129400" custScaleY="65458" custRadScaleRad="129813" custRadScaleInc="264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054E53-8BD9-4BAA-98B9-2CF3F1B9E3A8}" type="pres">
      <dgm:prSet presAssocID="{22E58A45-094F-4BF5-853F-3AF5CA5BA333}" presName="parTrans" presStyleLbl="bgSibTrans2D1" presStyleIdx="4" presStyleCnt="5"/>
      <dgm:spPr/>
      <dgm:t>
        <a:bodyPr/>
        <a:lstStyle/>
        <a:p>
          <a:endParaRPr lang="es-MX"/>
        </a:p>
      </dgm:t>
    </dgm:pt>
    <dgm:pt modelId="{C377941A-DC3A-4D04-B864-34ED5930566B}" type="pres">
      <dgm:prSet presAssocID="{BFB70F3F-D211-4D31-A311-F1B55EE6BDDD}" presName="node" presStyleLbl="node1" presStyleIdx="4" presStyleCnt="5" custScaleX="129400" custScaleY="55653" custRadScaleRad="139393" custRadScaleInc="-9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82E03DB-5587-4D97-9612-4ABBEE15A899}" type="presOf" srcId="{9CC2874A-4CD8-4A93-A55D-287BCB4AE5E9}" destId="{F6EEBE1D-CC61-44F9-92F5-AA26187563BF}" srcOrd="0" destOrd="0" presId="urn:microsoft.com/office/officeart/2005/8/layout/radial4"/>
    <dgm:cxn modelId="{E341BD5B-8009-47B9-90DC-818EFCC06E20}" srcId="{0D5D773A-2330-4DD3-BC5C-272F1054A6EC}" destId="{34957EC0-F7A4-4C75-BD5B-E1711787490B}" srcOrd="1" destOrd="0" parTransId="{A8384D50-9507-4C17-84DC-FB22005488BB}" sibTransId="{CF159D5D-7DA6-44D1-9FBB-F8D16FF3E77F}"/>
    <dgm:cxn modelId="{448361B1-0BB8-4081-A1ED-B074C27554AF}" type="presOf" srcId="{C5FE73A0-4828-41B9-8696-D6122457E526}" destId="{1A8184A3-CA9E-4BDD-A3F2-F1524EE4FE41}" srcOrd="0" destOrd="0" presId="urn:microsoft.com/office/officeart/2005/8/layout/radial4"/>
    <dgm:cxn modelId="{BDEB70FA-8D6D-49BF-BF9E-DBAC2A9FC2A6}" type="presOf" srcId="{CC9535DD-C654-4386-91D0-57A05D1FD27C}" destId="{621B09F6-76EE-4AE9-8946-CFDADDABF315}" srcOrd="0" destOrd="0" presId="urn:microsoft.com/office/officeart/2005/8/layout/radial4"/>
    <dgm:cxn modelId="{17B9C0BA-EBED-4180-AA1A-21536F08A02A}" srcId="{0D5D773A-2330-4DD3-BC5C-272F1054A6EC}" destId="{42D03E12-3E99-4D20-89D8-4EAE329CBF23}" srcOrd="0" destOrd="0" parTransId="{90098F49-D921-4D89-92CA-504A36D57372}" sibTransId="{A1EAB022-FDD7-4897-B889-7767CC1E1A74}"/>
    <dgm:cxn modelId="{CB6C664F-EDDF-43C4-A443-59A0E019DD0A}" srcId="{42D03E12-3E99-4D20-89D8-4EAE329CBF23}" destId="{BFB70F3F-D211-4D31-A311-F1B55EE6BDDD}" srcOrd="4" destOrd="0" parTransId="{22E58A45-094F-4BF5-853F-3AF5CA5BA333}" sibTransId="{EF1DE6F0-DE3F-4038-B04B-E867693044E9}"/>
    <dgm:cxn modelId="{456101B6-2D88-497F-8AAB-AE8B21B1E556}" type="presOf" srcId="{D7EA6B17-97DB-4211-9A5E-0A7BFD4930D7}" destId="{E29BCA2F-B6C2-4EDA-802D-BED485AB33CC}" srcOrd="0" destOrd="0" presId="urn:microsoft.com/office/officeart/2005/8/layout/radial4"/>
    <dgm:cxn modelId="{F17BECF8-70DB-417E-9329-51BA20D1A60F}" srcId="{42D03E12-3E99-4D20-89D8-4EAE329CBF23}" destId="{08FC475A-7CC3-442F-8CB3-A36AF21C0316}" srcOrd="3" destOrd="0" parTransId="{9CC2874A-4CD8-4A93-A55D-287BCB4AE5E9}" sibTransId="{A33A8D8D-75DC-4FF9-8906-FB0092C55433}"/>
    <dgm:cxn modelId="{A6246BD5-4232-4C5D-945F-5134236E9E8D}" type="presOf" srcId="{BFB70F3F-D211-4D31-A311-F1B55EE6BDDD}" destId="{C377941A-DC3A-4D04-B864-34ED5930566B}" srcOrd="0" destOrd="0" presId="urn:microsoft.com/office/officeart/2005/8/layout/radial4"/>
    <dgm:cxn modelId="{E752A10F-0334-419F-9F21-C80F84832D62}" type="presOf" srcId="{B3CA51FE-28CA-422F-81FD-339C75BCAFFB}" destId="{12E5C41C-32D1-42DE-BA57-4B8125153AC8}" srcOrd="0" destOrd="0" presId="urn:microsoft.com/office/officeart/2005/8/layout/radial4"/>
    <dgm:cxn modelId="{4992E663-1E15-47CC-9B1E-41FBA6BF207F}" type="presOf" srcId="{DD744A24-ECD1-4892-9081-2347E7308DC0}" destId="{9B875719-28EA-46D1-83A8-4DD8B207C9A9}" srcOrd="0" destOrd="0" presId="urn:microsoft.com/office/officeart/2005/8/layout/radial4"/>
    <dgm:cxn modelId="{8E0DDD86-D4C3-4F78-B46F-7D1BA705A32F}" srcId="{42D03E12-3E99-4D20-89D8-4EAE329CBF23}" destId="{C5FE73A0-4828-41B9-8696-D6122457E526}" srcOrd="2" destOrd="0" parTransId="{DD744A24-ECD1-4892-9081-2347E7308DC0}" sibTransId="{A0B9F033-C7BE-4652-A376-46C692675395}"/>
    <dgm:cxn modelId="{E71AF015-9817-4ABC-8798-38E80E6872EC}" srcId="{42D03E12-3E99-4D20-89D8-4EAE329CBF23}" destId="{CC9535DD-C654-4386-91D0-57A05D1FD27C}" srcOrd="1" destOrd="0" parTransId="{D7EA6B17-97DB-4211-9A5E-0A7BFD4930D7}" sibTransId="{F1D1CEE1-26D8-4FD1-BF2C-4DC8ECBB0C95}"/>
    <dgm:cxn modelId="{AFF24381-549C-43D3-A16C-E3D3848EC742}" type="presOf" srcId="{F850411B-13EA-4D8B-9ECE-02DE28ED017C}" destId="{163FFC57-7EE8-4D31-ABD5-DE5D4CB4C5CE}" srcOrd="0" destOrd="0" presId="urn:microsoft.com/office/officeart/2005/8/layout/radial4"/>
    <dgm:cxn modelId="{ED3C6AE3-A068-44E0-9689-6DDC55094BDB}" type="presOf" srcId="{0D5D773A-2330-4DD3-BC5C-272F1054A6EC}" destId="{B41FCEB0-F567-47E8-990C-2B6268CBB0AE}" srcOrd="0" destOrd="0" presId="urn:microsoft.com/office/officeart/2005/8/layout/radial4"/>
    <dgm:cxn modelId="{66F6EDAC-1250-4BDB-AB60-9AE0A2011EAA}" type="presOf" srcId="{08FC475A-7CC3-442F-8CB3-A36AF21C0316}" destId="{8A0C8285-4C41-4A36-AF5C-B65911E92B83}" srcOrd="0" destOrd="0" presId="urn:microsoft.com/office/officeart/2005/8/layout/radial4"/>
    <dgm:cxn modelId="{F6EBEC23-6D2D-4CD6-B322-4372E8524D18}" type="presOf" srcId="{42D03E12-3E99-4D20-89D8-4EAE329CBF23}" destId="{22F406D8-4BE4-4513-ABD4-9FFE39BCBE89}" srcOrd="0" destOrd="0" presId="urn:microsoft.com/office/officeart/2005/8/layout/radial4"/>
    <dgm:cxn modelId="{C00AC277-7613-4AB0-8DF5-2DED25194CF2}" type="presOf" srcId="{22E58A45-094F-4BF5-853F-3AF5CA5BA333}" destId="{16054E53-8BD9-4BAA-98B9-2CF3F1B9E3A8}" srcOrd="0" destOrd="0" presId="urn:microsoft.com/office/officeart/2005/8/layout/radial4"/>
    <dgm:cxn modelId="{73155A6F-12DC-4CB5-8B36-BB3E6A4A7D2E}" srcId="{42D03E12-3E99-4D20-89D8-4EAE329CBF23}" destId="{F850411B-13EA-4D8B-9ECE-02DE28ED017C}" srcOrd="0" destOrd="0" parTransId="{B3CA51FE-28CA-422F-81FD-339C75BCAFFB}" sibTransId="{822C3C1F-1EA8-48EE-8810-07415CA53734}"/>
    <dgm:cxn modelId="{3B939A25-2F70-4B76-8903-6AD5C2F02793}" type="presParOf" srcId="{B41FCEB0-F567-47E8-990C-2B6268CBB0AE}" destId="{22F406D8-4BE4-4513-ABD4-9FFE39BCBE89}" srcOrd="0" destOrd="0" presId="urn:microsoft.com/office/officeart/2005/8/layout/radial4"/>
    <dgm:cxn modelId="{9590D8D9-4211-4540-AEF1-35B4182F4338}" type="presParOf" srcId="{B41FCEB0-F567-47E8-990C-2B6268CBB0AE}" destId="{12E5C41C-32D1-42DE-BA57-4B8125153AC8}" srcOrd="1" destOrd="0" presId="urn:microsoft.com/office/officeart/2005/8/layout/radial4"/>
    <dgm:cxn modelId="{1B6DF4B5-A108-43CC-8516-4234535C62FF}" type="presParOf" srcId="{B41FCEB0-F567-47E8-990C-2B6268CBB0AE}" destId="{163FFC57-7EE8-4D31-ABD5-DE5D4CB4C5CE}" srcOrd="2" destOrd="0" presId="urn:microsoft.com/office/officeart/2005/8/layout/radial4"/>
    <dgm:cxn modelId="{1603F246-7B47-40D1-8BCF-2CB8D478C6D0}" type="presParOf" srcId="{B41FCEB0-F567-47E8-990C-2B6268CBB0AE}" destId="{E29BCA2F-B6C2-4EDA-802D-BED485AB33CC}" srcOrd="3" destOrd="0" presId="urn:microsoft.com/office/officeart/2005/8/layout/radial4"/>
    <dgm:cxn modelId="{EC138F79-C4C1-4656-8164-DEF83401847B}" type="presParOf" srcId="{B41FCEB0-F567-47E8-990C-2B6268CBB0AE}" destId="{621B09F6-76EE-4AE9-8946-CFDADDABF315}" srcOrd="4" destOrd="0" presId="urn:microsoft.com/office/officeart/2005/8/layout/radial4"/>
    <dgm:cxn modelId="{32926752-4449-4FEC-868B-4188637C0663}" type="presParOf" srcId="{B41FCEB0-F567-47E8-990C-2B6268CBB0AE}" destId="{9B875719-28EA-46D1-83A8-4DD8B207C9A9}" srcOrd="5" destOrd="0" presId="urn:microsoft.com/office/officeart/2005/8/layout/radial4"/>
    <dgm:cxn modelId="{8F45CE50-9C32-4172-9821-2B7444401581}" type="presParOf" srcId="{B41FCEB0-F567-47E8-990C-2B6268CBB0AE}" destId="{1A8184A3-CA9E-4BDD-A3F2-F1524EE4FE41}" srcOrd="6" destOrd="0" presId="urn:microsoft.com/office/officeart/2005/8/layout/radial4"/>
    <dgm:cxn modelId="{06469436-59C3-47F7-85DF-74DB18AB54EE}" type="presParOf" srcId="{B41FCEB0-F567-47E8-990C-2B6268CBB0AE}" destId="{F6EEBE1D-CC61-44F9-92F5-AA26187563BF}" srcOrd="7" destOrd="0" presId="urn:microsoft.com/office/officeart/2005/8/layout/radial4"/>
    <dgm:cxn modelId="{206E700F-E1E0-49D8-B025-C3A65022AA3C}" type="presParOf" srcId="{B41FCEB0-F567-47E8-990C-2B6268CBB0AE}" destId="{8A0C8285-4C41-4A36-AF5C-B65911E92B83}" srcOrd="8" destOrd="0" presId="urn:microsoft.com/office/officeart/2005/8/layout/radial4"/>
    <dgm:cxn modelId="{BED00973-CE1A-4B92-9AD7-39D61422E28E}" type="presParOf" srcId="{B41FCEB0-F567-47E8-990C-2B6268CBB0AE}" destId="{16054E53-8BD9-4BAA-98B9-2CF3F1B9E3A8}" srcOrd="9" destOrd="0" presId="urn:microsoft.com/office/officeart/2005/8/layout/radial4"/>
    <dgm:cxn modelId="{DAECE0E6-D05A-459F-8145-23750E4C29B6}" type="presParOf" srcId="{B41FCEB0-F567-47E8-990C-2B6268CBB0AE}" destId="{C377941A-DC3A-4D04-B864-34ED5930566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406D8-4BE4-4513-ABD4-9FFE39BCBE89}">
      <dsp:nvSpPr>
        <dsp:cNvPr id="0" name=""/>
        <dsp:cNvSpPr/>
      </dsp:nvSpPr>
      <dsp:spPr>
        <a:xfrm>
          <a:off x="2357026" y="2386354"/>
          <a:ext cx="1718323" cy="17284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tx1"/>
              </a:solidFill>
            </a:rPr>
            <a:t>CESPTE</a:t>
          </a:r>
          <a:endParaRPr lang="es-MX" sz="2800" b="1" kern="1200" dirty="0">
            <a:solidFill>
              <a:schemeClr val="tx1"/>
            </a:solidFill>
          </a:endParaRPr>
        </a:p>
      </dsp:txBody>
      <dsp:txXfrm>
        <a:off x="2608669" y="2639480"/>
        <a:ext cx="1215037" cy="1222201"/>
      </dsp:txXfrm>
    </dsp:sp>
    <dsp:sp modelId="{12E5C41C-32D1-42DE-BA57-4B8125153AC8}">
      <dsp:nvSpPr>
        <dsp:cNvPr id="0" name=""/>
        <dsp:cNvSpPr/>
      </dsp:nvSpPr>
      <dsp:spPr>
        <a:xfrm rot="10800000">
          <a:off x="501216" y="3047565"/>
          <a:ext cx="1753740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FFC57-7EE8-4D31-ABD5-DE5D4CB4C5CE}">
      <dsp:nvSpPr>
        <dsp:cNvPr id="0" name=""/>
        <dsp:cNvSpPr/>
      </dsp:nvSpPr>
      <dsp:spPr>
        <a:xfrm>
          <a:off x="-144017" y="2852574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Población Atendida 111,802 Hab.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-120703" y="2875888"/>
        <a:ext cx="1243838" cy="749384"/>
      </dsp:txXfrm>
    </dsp:sp>
    <dsp:sp modelId="{E29BCA2F-B6C2-4EDA-802D-BED485AB33CC}">
      <dsp:nvSpPr>
        <dsp:cNvPr id="0" name=""/>
        <dsp:cNvSpPr/>
      </dsp:nvSpPr>
      <dsp:spPr>
        <a:xfrm rot="12342857">
          <a:off x="683289" y="2249848"/>
          <a:ext cx="1752845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B09F6-76EE-4AE9-8946-CFDADDABF315}">
      <dsp:nvSpPr>
        <dsp:cNvPr id="0" name=""/>
        <dsp:cNvSpPr/>
      </dsp:nvSpPr>
      <dsp:spPr>
        <a:xfrm>
          <a:off x="124849" y="1674592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Demanda de AP 313 LPS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48163" y="1697906"/>
        <a:ext cx="1243838" cy="749384"/>
      </dsp:txXfrm>
    </dsp:sp>
    <dsp:sp modelId="{9B875719-28EA-46D1-83A8-4DD8B207C9A9}">
      <dsp:nvSpPr>
        <dsp:cNvPr id="0" name=""/>
        <dsp:cNvSpPr/>
      </dsp:nvSpPr>
      <dsp:spPr>
        <a:xfrm rot="13885714">
          <a:off x="1193829" y="1609339"/>
          <a:ext cx="1750824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184A3-CA9E-4BDD-A3F2-F1524EE4FE41}">
      <dsp:nvSpPr>
        <dsp:cNvPr id="0" name=""/>
        <dsp:cNvSpPr/>
      </dsp:nvSpPr>
      <dsp:spPr>
        <a:xfrm>
          <a:off x="878197" y="729923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Numero de Tomas 40,599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901511" y="753237"/>
        <a:ext cx="1243838" cy="749384"/>
      </dsp:txXfrm>
    </dsp:sp>
    <dsp:sp modelId="{B92570A1-F416-4A17-BEB4-7C53F9C4AEA4}">
      <dsp:nvSpPr>
        <dsp:cNvPr id="0" name=""/>
        <dsp:cNvSpPr/>
      </dsp:nvSpPr>
      <dsp:spPr>
        <a:xfrm rot="15428571">
          <a:off x="1932069" y="1253331"/>
          <a:ext cx="1749193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65D9A-EBBC-4C35-8776-E156E3AC78DA}">
      <dsp:nvSpPr>
        <dsp:cNvPr id="0" name=""/>
        <dsp:cNvSpPr/>
      </dsp:nvSpPr>
      <dsp:spPr>
        <a:xfrm>
          <a:off x="1966816" y="205672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Capacidad de Potabilización 315 LPS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990130" y="228986"/>
        <a:ext cx="1243838" cy="749384"/>
      </dsp:txXfrm>
    </dsp:sp>
    <dsp:sp modelId="{F6EEBE1D-CC61-44F9-92F5-AA26187563BF}">
      <dsp:nvSpPr>
        <dsp:cNvPr id="0" name=""/>
        <dsp:cNvSpPr/>
      </dsp:nvSpPr>
      <dsp:spPr>
        <a:xfrm rot="16971429">
          <a:off x="2751113" y="1253331"/>
          <a:ext cx="1749193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C8285-4C41-4A36-AF5C-B65911E92B83}">
      <dsp:nvSpPr>
        <dsp:cNvPr id="0" name=""/>
        <dsp:cNvSpPr/>
      </dsp:nvSpPr>
      <dsp:spPr>
        <a:xfrm>
          <a:off x="3175092" y="205672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Capacidad de conducción 430 LPS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3198406" y="228986"/>
        <a:ext cx="1243838" cy="749384"/>
      </dsp:txXfrm>
    </dsp:sp>
    <dsp:sp modelId="{16054E53-8BD9-4BAA-98B9-2CF3F1B9E3A8}">
      <dsp:nvSpPr>
        <dsp:cNvPr id="0" name=""/>
        <dsp:cNvSpPr/>
      </dsp:nvSpPr>
      <dsp:spPr>
        <a:xfrm rot="18514286">
          <a:off x="3487722" y="1609339"/>
          <a:ext cx="1750824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7941A-DC3A-4D04-B864-34ED5930566B}">
      <dsp:nvSpPr>
        <dsp:cNvPr id="0" name=""/>
        <dsp:cNvSpPr/>
      </dsp:nvSpPr>
      <dsp:spPr>
        <a:xfrm>
          <a:off x="4263711" y="729923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Capacidad de regulación 25,560 M3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287025" y="753237"/>
        <a:ext cx="1243838" cy="749384"/>
      </dsp:txXfrm>
    </dsp:sp>
    <dsp:sp modelId="{62DB9C4F-B369-42C5-A48A-624F68B0DE6E}">
      <dsp:nvSpPr>
        <dsp:cNvPr id="0" name=""/>
        <dsp:cNvSpPr/>
      </dsp:nvSpPr>
      <dsp:spPr>
        <a:xfrm rot="20057143">
          <a:off x="3996240" y="2249848"/>
          <a:ext cx="1752845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E02BA-8972-48B8-9069-604AFBF2996E}">
      <dsp:nvSpPr>
        <dsp:cNvPr id="0" name=""/>
        <dsp:cNvSpPr/>
      </dsp:nvSpPr>
      <dsp:spPr>
        <a:xfrm>
          <a:off x="5017059" y="1674592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Numero de Tanques 32</a:t>
          </a:r>
        </a:p>
      </dsp:txBody>
      <dsp:txXfrm>
        <a:off x="5040373" y="1697906"/>
        <a:ext cx="1243838" cy="749384"/>
      </dsp:txXfrm>
    </dsp:sp>
    <dsp:sp modelId="{0E366548-9CE4-4FC3-8E23-46CB62F43576}">
      <dsp:nvSpPr>
        <dsp:cNvPr id="0" name=""/>
        <dsp:cNvSpPr/>
      </dsp:nvSpPr>
      <dsp:spPr>
        <a:xfrm>
          <a:off x="4177419" y="3047565"/>
          <a:ext cx="1753740" cy="4060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7F43E-F2A3-479E-9677-A3597FBCB7FC}">
      <dsp:nvSpPr>
        <dsp:cNvPr id="0" name=""/>
        <dsp:cNvSpPr/>
      </dsp:nvSpPr>
      <dsp:spPr>
        <a:xfrm>
          <a:off x="5285926" y="2852574"/>
          <a:ext cx="1290466" cy="796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Km. de red 612</a:t>
          </a:r>
        </a:p>
      </dsp:txBody>
      <dsp:txXfrm>
        <a:off x="5309240" y="2875888"/>
        <a:ext cx="1243838" cy="749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406D8-4BE4-4513-ABD4-9FFE39BCBE89}">
      <dsp:nvSpPr>
        <dsp:cNvPr id="0" name=""/>
        <dsp:cNvSpPr/>
      </dsp:nvSpPr>
      <dsp:spPr>
        <a:xfrm>
          <a:off x="2217923" y="2030152"/>
          <a:ext cx="1996528" cy="20082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tx1"/>
              </a:solidFill>
            </a:rPr>
            <a:t>CESPTE</a:t>
          </a:r>
          <a:endParaRPr lang="es-MX" sz="2800" b="1" kern="1200" dirty="0">
            <a:solidFill>
              <a:schemeClr val="tx1"/>
            </a:solidFill>
          </a:endParaRPr>
        </a:p>
      </dsp:txBody>
      <dsp:txXfrm>
        <a:off x="2510308" y="2324260"/>
        <a:ext cx="1411758" cy="1420082"/>
      </dsp:txXfrm>
    </dsp:sp>
    <dsp:sp modelId="{12E5C41C-32D1-42DE-BA57-4B8125153AC8}">
      <dsp:nvSpPr>
        <dsp:cNvPr id="0" name=""/>
        <dsp:cNvSpPr/>
      </dsp:nvSpPr>
      <dsp:spPr>
        <a:xfrm rot="10800000">
          <a:off x="786775" y="2798417"/>
          <a:ext cx="1352435" cy="47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FFC57-7EE8-4D31-ABD5-DE5D4CB4C5CE}">
      <dsp:nvSpPr>
        <dsp:cNvPr id="0" name=""/>
        <dsp:cNvSpPr/>
      </dsp:nvSpPr>
      <dsp:spPr>
        <a:xfrm>
          <a:off x="-230674" y="2612219"/>
          <a:ext cx="2034899" cy="84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Población Atendida 99,204 Hab.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-205949" y="2636944"/>
        <a:ext cx="1985449" cy="794715"/>
      </dsp:txXfrm>
    </dsp:sp>
    <dsp:sp modelId="{E29BCA2F-B6C2-4EDA-802D-BED485AB33CC}">
      <dsp:nvSpPr>
        <dsp:cNvPr id="0" name=""/>
        <dsp:cNvSpPr/>
      </dsp:nvSpPr>
      <dsp:spPr>
        <a:xfrm rot="13461595">
          <a:off x="766210" y="1345688"/>
          <a:ext cx="1928843" cy="47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B09F6-76EE-4AE9-8946-CFDADDABF315}">
      <dsp:nvSpPr>
        <dsp:cNvPr id="0" name=""/>
        <dsp:cNvSpPr/>
      </dsp:nvSpPr>
      <dsp:spPr>
        <a:xfrm>
          <a:off x="23657" y="518426"/>
          <a:ext cx="2034899" cy="777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30,777 Descargas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6435" y="541204"/>
        <a:ext cx="1989343" cy="732159"/>
      </dsp:txXfrm>
    </dsp:sp>
    <dsp:sp modelId="{9B875719-28EA-46D1-83A8-4DD8B207C9A9}">
      <dsp:nvSpPr>
        <dsp:cNvPr id="0" name=""/>
        <dsp:cNvSpPr/>
      </dsp:nvSpPr>
      <dsp:spPr>
        <a:xfrm rot="16200000">
          <a:off x="2542750" y="1042441"/>
          <a:ext cx="1346874" cy="47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184A3-CA9E-4BDD-A3F2-F1524EE4FE41}">
      <dsp:nvSpPr>
        <dsp:cNvPr id="0" name=""/>
        <dsp:cNvSpPr/>
      </dsp:nvSpPr>
      <dsp:spPr>
        <a:xfrm>
          <a:off x="2198738" y="282028"/>
          <a:ext cx="2034899" cy="645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172 LPS Agua Residual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2217650" y="300940"/>
        <a:ext cx="1997075" cy="607896"/>
      </dsp:txXfrm>
    </dsp:sp>
    <dsp:sp modelId="{F6EEBE1D-CC61-44F9-92F5-AA26187563BF}">
      <dsp:nvSpPr>
        <dsp:cNvPr id="0" name=""/>
        <dsp:cNvSpPr/>
      </dsp:nvSpPr>
      <dsp:spPr>
        <a:xfrm rot="19213353">
          <a:off x="3860410" y="1530344"/>
          <a:ext cx="1757969" cy="47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C8285-4C41-4A36-AF5C-B65911E92B83}">
      <dsp:nvSpPr>
        <dsp:cNvPr id="0" name=""/>
        <dsp:cNvSpPr/>
      </dsp:nvSpPr>
      <dsp:spPr>
        <a:xfrm>
          <a:off x="4397476" y="792100"/>
          <a:ext cx="2034899" cy="8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317 Km de Red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421595" y="816219"/>
        <a:ext cx="1986661" cy="775257"/>
      </dsp:txXfrm>
    </dsp:sp>
    <dsp:sp modelId="{16054E53-8BD9-4BAA-98B9-2CF3F1B9E3A8}">
      <dsp:nvSpPr>
        <dsp:cNvPr id="0" name=""/>
        <dsp:cNvSpPr/>
      </dsp:nvSpPr>
      <dsp:spPr>
        <a:xfrm rot="21571789">
          <a:off x="4293111" y="2784029"/>
          <a:ext cx="1352512" cy="47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7941A-DC3A-4D04-B864-34ED5930566B}">
      <dsp:nvSpPr>
        <dsp:cNvPr id="0" name=""/>
        <dsp:cNvSpPr/>
      </dsp:nvSpPr>
      <dsp:spPr>
        <a:xfrm>
          <a:off x="4628151" y="2664293"/>
          <a:ext cx="2034899" cy="700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Capacidad de tratamiento 227 LPS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648657" y="2684799"/>
        <a:ext cx="1993887" cy="659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0.66667</cdr:y>
    </cdr:from>
    <cdr:to>
      <cdr:x>0.63191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43024" y="1828800"/>
          <a:ext cx="14859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0.01411</cdr:x>
      <cdr:y>0.45493</cdr:y>
    </cdr:from>
    <cdr:to>
      <cdr:x>0.0852</cdr:x>
      <cdr:y>0.61658</cdr:y>
    </cdr:to>
    <cdr:sp macro="" textlink="">
      <cdr:nvSpPr>
        <cdr:cNvPr id="4" name="1 CuadroTexto"/>
        <cdr:cNvSpPr txBox="1"/>
      </cdr:nvSpPr>
      <cdr:spPr>
        <a:xfrm xmlns:a="http://schemas.openxmlformats.org/drawingml/2006/main" rot="16200000">
          <a:off x="24892" y="1420594"/>
          <a:ext cx="486550" cy="38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FLUJO</a:t>
          </a:r>
          <a:r>
            <a:rPr lang="es-MX" sz="1100" b="1" baseline="0"/>
            <a:t>      LPS</a:t>
          </a:r>
          <a:endParaRPr lang="es-MX" sz="1100" b="1"/>
        </a:p>
      </cdr:txBody>
    </cdr:sp>
  </cdr:relSizeAnchor>
  <cdr:relSizeAnchor xmlns:cdr="http://schemas.openxmlformats.org/drawingml/2006/chartDrawing">
    <cdr:from>
      <cdr:x>0.16102</cdr:x>
      <cdr:y>0</cdr:y>
    </cdr:from>
    <cdr:to>
      <cdr:x>0.80428</cdr:x>
      <cdr:y>0.12129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136313" y="-764704"/>
          <a:ext cx="4539346" cy="52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800" b="1" dirty="0">
              <a:solidFill>
                <a:srgbClr val="000099"/>
              </a:solidFill>
            </a:rPr>
            <a:t>PRODUCCIÓN</a:t>
          </a:r>
          <a:r>
            <a:rPr lang="es-MX" sz="1800" b="1" baseline="0" dirty="0">
              <a:solidFill>
                <a:srgbClr val="000099"/>
              </a:solidFill>
            </a:rPr>
            <a:t> DE AGUA TRATADA  PTAR TECATE</a:t>
          </a:r>
          <a:endParaRPr lang="es-MX" sz="1800" b="1" dirty="0">
            <a:solidFill>
              <a:srgbClr val="00009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0.2675</cdr:x>
      <cdr:y>0.00116</cdr:y>
    </cdr:from>
    <cdr:to>
      <cdr:x>0.68386</cdr:x>
      <cdr:y>0.13948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32025" y="3175"/>
          <a:ext cx="3474034" cy="38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b="1" baseline="0" dirty="0">
              <a:solidFill>
                <a:srgbClr val="000099"/>
              </a:solidFill>
            </a:rPr>
            <a:t>CALIDAD DEL EFLUENTE DE  PTAR TECATE</a:t>
          </a:r>
          <a:endParaRPr lang="es-MX" sz="1800" b="1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0.0118</cdr:x>
      <cdr:y>0.56271</cdr:y>
    </cdr:from>
    <cdr:to>
      <cdr:x>0.05781</cdr:x>
      <cdr:y>0.69978</cdr:y>
    </cdr:to>
    <cdr:sp macro="" textlink="">
      <cdr:nvSpPr>
        <cdr:cNvPr id="3" name="1 CuadroTexto"/>
        <cdr:cNvSpPr txBox="1"/>
      </cdr:nvSpPr>
      <cdr:spPr>
        <a:xfrm xmlns:a="http://schemas.openxmlformats.org/drawingml/2006/main" rot="16200000">
          <a:off x="37109" y="2140941"/>
          <a:ext cx="506566" cy="38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/>
            <a:t>CONCENTRACIÓN</a:t>
          </a:r>
          <a:r>
            <a:rPr lang="es-MX" sz="1400" b="1" baseline="0"/>
            <a:t>  </a:t>
          </a:r>
          <a:r>
            <a:rPr lang="es-MX" sz="1400" b="0" baseline="0"/>
            <a:t>mg/L</a:t>
          </a:r>
          <a:endParaRPr lang="es-MX" sz="1400" b="0"/>
        </a:p>
      </cdr:txBody>
    </cdr:sp>
  </cdr:relSizeAnchor>
  <cdr:relSizeAnchor xmlns:cdr="http://schemas.openxmlformats.org/drawingml/2006/chartDrawing">
    <cdr:from>
      <cdr:x>0.41248</cdr:x>
      <cdr:y>0.85653</cdr:y>
    </cdr:from>
    <cdr:to>
      <cdr:x>0.50342</cdr:x>
      <cdr:y>0.94633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441700" y="3165475"/>
          <a:ext cx="758824" cy="331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/>
            <a:t>MES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3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74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68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12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75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08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82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50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84DA-EA35-4BA2-B113-F19949896E9E}" type="datetimeFigureOut">
              <a:rPr lang="es-MX" smtClean="0"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9B3-4E67-4D88-B09C-2E7694C1B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2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2270482"/>
            <a:ext cx="81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“CESPTE </a:t>
            </a:r>
            <a:r>
              <a:rPr lang="es-MX" sz="4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y su Contribución al </a:t>
            </a:r>
            <a:endParaRPr lang="es-MX" sz="4400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4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Bienestar </a:t>
            </a:r>
            <a:r>
              <a:rPr lang="es-MX" sz="4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</a:t>
            </a:r>
            <a:r>
              <a:rPr lang="es-MX" sz="4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Cuenca”</a:t>
            </a:r>
            <a:endParaRPr lang="es-MX" sz="4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AutoShape 2" descr="Resultado de imagen para cuenca rio tiju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978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NOM-001-SEMARNAT-1996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2062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23016" r="15331" b="6250"/>
          <a:stretch/>
        </p:blipFill>
        <p:spPr bwMode="auto">
          <a:xfrm>
            <a:off x="321106" y="1052736"/>
            <a:ext cx="8533418" cy="4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0721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062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722893"/>
              </p:ext>
            </p:extLst>
          </p:nvPr>
        </p:nvGraphicFramePr>
        <p:xfrm>
          <a:off x="1059423" y="764704"/>
          <a:ext cx="70567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3632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062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00111"/>
              </p:ext>
            </p:extLst>
          </p:nvPr>
        </p:nvGraphicFramePr>
        <p:xfrm>
          <a:off x="107504" y="548680"/>
          <a:ext cx="8784976" cy="50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052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1680" y="1886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Normas Oficiales Mexicanas (NOM)</a:t>
            </a:r>
          </a:p>
          <a:p>
            <a:pPr algn="ctr"/>
            <a:r>
              <a:rPr lang="es-MX" sz="2400" b="1" dirty="0" smtClean="0"/>
              <a:t>Sector Hídrico</a:t>
            </a:r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4127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NOM-014-CONAGUA-2003, </a:t>
            </a:r>
            <a:r>
              <a:rPr lang="es-MX" b="1" dirty="0">
                <a:solidFill>
                  <a:srgbClr val="7030A0"/>
                </a:solidFill>
              </a:rPr>
              <a:t>Requisitos para la recarga </a:t>
            </a:r>
            <a:r>
              <a:rPr lang="es-MX" b="1" dirty="0" smtClean="0">
                <a:solidFill>
                  <a:srgbClr val="7030A0"/>
                </a:solidFill>
              </a:rPr>
              <a:t>artificial de </a:t>
            </a:r>
            <a:r>
              <a:rPr lang="es-MX" b="1" dirty="0">
                <a:solidFill>
                  <a:srgbClr val="7030A0"/>
                </a:solidFill>
              </a:rPr>
              <a:t>acuíferos con agua residual tratada.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2276872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1. Objetivo</a:t>
            </a:r>
          </a:p>
          <a:p>
            <a:r>
              <a:rPr lang="es-MX" dirty="0"/>
              <a:t>La presente Norma Oficial Mexicana, establece los requisitos que deben </a:t>
            </a:r>
            <a:r>
              <a:rPr lang="es-MX" dirty="0" smtClean="0"/>
              <a:t>cumplir la </a:t>
            </a:r>
            <a:r>
              <a:rPr lang="es-MX" dirty="0"/>
              <a:t>calidad del agua, </a:t>
            </a:r>
            <a:r>
              <a:rPr lang="es-MX" dirty="0" smtClean="0"/>
              <a:t>la operación </a:t>
            </a:r>
            <a:r>
              <a:rPr lang="es-MX" dirty="0"/>
              <a:t>y el monitoreo utilizados en los sistemas de recarga artificial de acuíferos con agua residual tratada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b="1" dirty="0"/>
              <a:t>2. Campo de aplicación</a:t>
            </a:r>
          </a:p>
          <a:p>
            <a:r>
              <a:rPr lang="es-MX" dirty="0"/>
              <a:t>La presente Norma Oficial Mexicana, es aplicable a obras planeadas de recarga artificial tanto </a:t>
            </a:r>
            <a:r>
              <a:rPr lang="es-MX" dirty="0" smtClean="0"/>
              <a:t>nuevas como </a:t>
            </a:r>
            <a:r>
              <a:rPr lang="es-MX" dirty="0"/>
              <a:t>existentes, que descarguen aguas residuales tratadas para este propósito y cuya función sea </a:t>
            </a:r>
            <a:r>
              <a:rPr lang="es-MX" dirty="0" smtClean="0"/>
              <a:t>almacenar e </a:t>
            </a:r>
            <a:r>
              <a:rPr lang="es-MX" dirty="0"/>
              <a:t>incrementar el volumen de agua en los acuíferos, para su posterior recuperación y reúso. Corresponde a </a:t>
            </a:r>
            <a:r>
              <a:rPr lang="es-MX" dirty="0" smtClean="0"/>
              <a:t>los permisionarios </a:t>
            </a:r>
            <a:r>
              <a:rPr lang="es-MX" dirty="0"/>
              <a:t>del proyecto su cabal cumplimiento. </a:t>
            </a:r>
          </a:p>
        </p:txBody>
      </p:sp>
    </p:spTree>
    <p:extLst>
      <p:ext uri="{BB962C8B-B14F-4D97-AF65-F5344CB8AC3E}">
        <p14:creationId xmlns:p14="http://schemas.microsoft.com/office/powerpoint/2010/main" val="39494934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23528" y="2050970"/>
            <a:ext cx="85702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b="1" dirty="0" smtClean="0"/>
          </a:p>
          <a:p>
            <a:r>
              <a:rPr lang="es-MX" b="1" dirty="0" smtClean="0"/>
              <a:t>LONGITUD</a:t>
            </a:r>
            <a:r>
              <a:rPr lang="es-MX" dirty="0"/>
              <a:t>: </a:t>
            </a:r>
            <a:r>
              <a:rPr lang="es-MX" dirty="0" smtClean="0"/>
              <a:t>8,951 </a:t>
            </a:r>
            <a:r>
              <a:rPr lang="es-MX" dirty="0" err="1" smtClean="0"/>
              <a:t>Mts</a:t>
            </a:r>
            <a:r>
              <a:rPr lang="es-MX" dirty="0" smtClean="0"/>
              <a:t>.</a:t>
            </a:r>
            <a:endParaRPr lang="es-MX" dirty="0"/>
          </a:p>
          <a:p>
            <a:endParaRPr lang="es-MX" b="1" dirty="0" smtClean="0"/>
          </a:p>
          <a:p>
            <a:r>
              <a:rPr lang="es-MX" b="1" dirty="0" smtClean="0"/>
              <a:t>INVERSIÓN</a:t>
            </a:r>
            <a:r>
              <a:rPr lang="es-MX" dirty="0"/>
              <a:t>: </a:t>
            </a:r>
            <a:r>
              <a:rPr lang="es-MX" dirty="0" smtClean="0"/>
              <a:t>$11,179,000</a:t>
            </a:r>
            <a:endParaRPr lang="es-MX" dirty="0"/>
          </a:p>
          <a:p>
            <a:endParaRPr lang="es-MX" b="1" dirty="0" smtClean="0"/>
          </a:p>
          <a:p>
            <a:r>
              <a:rPr lang="es-MX" b="1" dirty="0" smtClean="0"/>
              <a:t>BENEFICIO: </a:t>
            </a:r>
            <a:r>
              <a:rPr lang="es-MX" dirty="0" smtClean="0"/>
              <a:t>40% </a:t>
            </a:r>
            <a:r>
              <a:rPr lang="es-MX" dirty="0"/>
              <a:t>d</a:t>
            </a:r>
            <a:r>
              <a:rPr lang="es-MX" dirty="0" smtClean="0"/>
              <a:t>e Aprovechamiento</a:t>
            </a:r>
          </a:p>
          <a:p>
            <a:r>
              <a:rPr lang="es-MX" dirty="0"/>
              <a:t>e</a:t>
            </a:r>
            <a:r>
              <a:rPr lang="es-MX" dirty="0" smtClean="0"/>
              <a:t>n reúso y recarga de mantos </a:t>
            </a:r>
            <a:r>
              <a:rPr lang="es-MX" dirty="0" err="1" smtClean="0"/>
              <a:t>acuiferos</a:t>
            </a:r>
            <a:endParaRPr lang="es-MX" dirty="0" smtClean="0"/>
          </a:p>
          <a:p>
            <a:endParaRPr lang="es-MX" dirty="0"/>
          </a:p>
          <a:p>
            <a:pPr algn="just"/>
            <a:r>
              <a:rPr lang="es-MX" b="1" dirty="0" smtClean="0"/>
              <a:t>OBJETIVO</a:t>
            </a:r>
            <a:r>
              <a:rPr lang="es-MX" dirty="0" smtClean="0"/>
              <a:t>: Infraestructura que contribuye a recargar el acuífero de la ciudad, reestableciendo el ecosistema del rio Tecate.</a:t>
            </a:r>
            <a:endParaRPr lang="es-MX" dirty="0"/>
          </a:p>
        </p:txBody>
      </p:sp>
      <p:pic>
        <p:nvPicPr>
          <p:cNvPr id="5123" name="Picture 3" descr="C:\Users\evega\Pictures\imagenes varias FB\2017\Eventos Arranques e Inaguracion de Obras\Linea Morada\IMG_97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b="8484"/>
          <a:stretch/>
        </p:blipFill>
        <p:spPr bwMode="auto">
          <a:xfrm>
            <a:off x="2841392" y="904944"/>
            <a:ext cx="3749247" cy="271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11908"/>
          <a:stretch/>
        </p:blipFill>
        <p:spPr bwMode="auto">
          <a:xfrm>
            <a:off x="5029200" y="2590800"/>
            <a:ext cx="4022984" cy="242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979712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INTRODUCCIÓN LINEA MORADA</a:t>
            </a:r>
          </a:p>
        </p:txBody>
      </p:sp>
    </p:spTree>
    <p:extLst>
      <p:ext uri="{BB962C8B-B14F-4D97-AF65-F5344CB8AC3E}">
        <p14:creationId xmlns:p14="http://schemas.microsoft.com/office/powerpoint/2010/main" val="25948192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ACCIONES EN PRO DEL RÍO TECATE (CUENCA)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7504" y="149755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CONSTRUCCION DE LA CANALIZACION DEL RIO TECATE </a:t>
            </a:r>
          </a:p>
          <a:p>
            <a:r>
              <a:rPr lang="es-MX" b="1" dirty="0"/>
              <a:t>DEL Km. 6+170 AL Km. 7+050, TECATE, B.C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6025" y="2132856"/>
            <a:ext cx="4860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b="1" dirty="0"/>
              <a:t>INVERSIÓN</a:t>
            </a:r>
            <a:r>
              <a:rPr lang="es-MX" dirty="0"/>
              <a:t>: </a:t>
            </a:r>
            <a:r>
              <a:rPr lang="es-MX" dirty="0" smtClean="0"/>
              <a:t>$5,000,000</a:t>
            </a:r>
          </a:p>
          <a:p>
            <a:endParaRPr lang="es-MX" dirty="0"/>
          </a:p>
          <a:p>
            <a:r>
              <a:rPr lang="es-MX" b="1" dirty="0" smtClean="0"/>
              <a:t>BENEFICIADOS: </a:t>
            </a:r>
            <a:r>
              <a:rPr lang="es-MX" dirty="0" smtClean="0"/>
              <a:t>114,095 HABITANTES</a:t>
            </a:r>
            <a:endParaRPr lang="es-MX" dirty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OBJETIVO</a:t>
            </a:r>
            <a:r>
              <a:rPr lang="es-MX" dirty="0" smtClean="0"/>
              <a:t>: Encauzar el Rio Tecate con bordos construidos </a:t>
            </a:r>
            <a:r>
              <a:rPr lang="es-MX" dirty="0"/>
              <a:t>con </a:t>
            </a:r>
            <a:r>
              <a:rPr lang="es-MX" dirty="0" smtClean="0"/>
              <a:t>terracerías </a:t>
            </a:r>
            <a:r>
              <a:rPr lang="es-MX" dirty="0"/>
              <a:t>y protegidos con </a:t>
            </a:r>
            <a:r>
              <a:rPr lang="es-MX" dirty="0" err="1"/>
              <a:t>enrocamiento</a:t>
            </a:r>
            <a:r>
              <a:rPr lang="es-MX" dirty="0"/>
              <a:t>.</a:t>
            </a:r>
          </a:p>
          <a:p>
            <a:pPr algn="just"/>
            <a:endParaRPr lang="es-MX" dirty="0"/>
          </a:p>
        </p:txBody>
      </p:sp>
      <p:pic>
        <p:nvPicPr>
          <p:cNvPr id="3" name="Picture 2" descr="C:\Users\evega\Pictures\imagenes varias FB\2018\Obras\Canalización Rio Tecate\IMG_8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1734"/>
            <a:ext cx="3852428" cy="256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ega\Pictures\imagenes varias FB\2018\Obras\Canalización Rio Tecate\IMG_8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875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ACCIONES EN PRO DEL RÍO TECATE (CUENCA)</a:t>
            </a:r>
          </a:p>
        </p:txBody>
      </p:sp>
      <p:pic>
        <p:nvPicPr>
          <p:cNvPr id="6146" name="Picture 2" descr="C:\Users\evega\Pictures\imagenes varias FB\IMAGENES VARIAS\REDES SOCIALES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0" y="1754658"/>
            <a:ext cx="2298290" cy="35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ega\AppData\Local\Microsoft\Windows\Temporary Internet Files\Content.Outlook\HRS3Y32C\Promocional salvemos la Playa 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41" y="1683848"/>
            <a:ext cx="2770142" cy="36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ega\Pictures\imagenes varias FB\2016\Salvemos La Playas\IMG_9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25" y="1725492"/>
            <a:ext cx="3815876" cy="26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614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ACCIONES EN PRO DEL RÍO TECATE (CUENCA)</a:t>
            </a:r>
          </a:p>
        </p:txBody>
      </p:sp>
      <p:pic>
        <p:nvPicPr>
          <p:cNvPr id="7170" name="Picture 2" descr="C:\Users\evega\Pictures\imagenes varias FB\2016\Salvemos La Playas\IMG_9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9426"/>
            <a:ext cx="3924436" cy="261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ega\Pictures\imagenes varias FB\2016\Salvemos La Playas\IMG_9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10031" r="6602" b="16085"/>
          <a:stretch/>
        </p:blipFill>
        <p:spPr bwMode="auto">
          <a:xfrm>
            <a:off x="4391980" y="1089426"/>
            <a:ext cx="4433455" cy="230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vega\Pictures\imagenes varias FB\2017\Salvemos la playa\IMG_0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391"/>
            <a:ext cx="4392488" cy="2926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vega\Pictures\imagenes varias FB\2017\Salvemos la playa\IMG_02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0157"/>
            <a:ext cx="4285331" cy="2855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205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ACCIONES EN PRO DEL RÍO TECATE (CUENCA)</a:t>
            </a:r>
          </a:p>
        </p:txBody>
      </p:sp>
      <p:pic>
        <p:nvPicPr>
          <p:cNvPr id="8194" name="Picture 2" descr="C:\Users\evega\Pictures\imagenes varias FB\2018\Limpieza Rio\IMG_8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" y="1196752"/>
            <a:ext cx="4176464" cy="278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ega\Pictures\imagenes varias FB\2018\Limpieza Rio\IMG_85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r="2449"/>
          <a:stretch/>
        </p:blipFill>
        <p:spPr bwMode="auto">
          <a:xfrm>
            <a:off x="3851920" y="2708920"/>
            <a:ext cx="514857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287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164157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GRACIAS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31740" y="310583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Ing. Patricia Ramirez Pineda</a:t>
            </a:r>
          </a:p>
          <a:p>
            <a:pPr algn="ctr"/>
            <a:r>
              <a:rPr lang="es-MX" sz="2000" dirty="0" smtClean="0"/>
              <a:t>Directora Gral. de Cespte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057294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cuenca rio tiju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187625" y="170080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Cuenca del río Tijuana se </a:t>
            </a:r>
            <a:r>
              <a:rPr lang="es-MX" dirty="0"/>
              <a:t>extiende a ambos lados del </a:t>
            </a:r>
            <a:r>
              <a:rPr lang="es-MX" dirty="0" smtClean="0"/>
              <a:t>límite internacional </a:t>
            </a:r>
            <a:r>
              <a:rPr lang="es-MX" dirty="0"/>
              <a:t>entre México y </a:t>
            </a:r>
            <a:r>
              <a:rPr lang="es-MX" dirty="0" smtClean="0"/>
              <a:t>Estados Unidos</a:t>
            </a:r>
            <a:r>
              <a:rPr lang="es-MX" dirty="0"/>
              <a:t>, en la región de </a:t>
            </a:r>
            <a:r>
              <a:rPr lang="es-MX" dirty="0" smtClean="0"/>
              <a:t>Baja California </a:t>
            </a:r>
            <a:r>
              <a:rPr lang="es-MX" dirty="0"/>
              <a:t>y California, es un </a:t>
            </a:r>
            <a:r>
              <a:rPr lang="es-MX" dirty="0" smtClean="0"/>
              <a:t>sistema natural </a:t>
            </a:r>
            <a:r>
              <a:rPr lang="es-MX" dirty="0"/>
              <a:t>complejo caracterizado </a:t>
            </a:r>
            <a:r>
              <a:rPr lang="es-MX" dirty="0" smtClean="0"/>
              <a:t>por diversos microclimas</a:t>
            </a:r>
            <a:r>
              <a:rPr lang="es-MX" dirty="0"/>
              <a:t>, </a:t>
            </a:r>
            <a:r>
              <a:rPr lang="es-MX" dirty="0" smtClean="0"/>
              <a:t>numerosas especies </a:t>
            </a:r>
            <a:r>
              <a:rPr lang="es-MX" dirty="0"/>
              <a:t>amenazadas </a:t>
            </a:r>
            <a:r>
              <a:rPr lang="es-MX" dirty="0" smtClean="0"/>
              <a:t>y sistemas humanos </a:t>
            </a:r>
            <a:r>
              <a:rPr lang="es-MX" dirty="0"/>
              <a:t>con dinámicas </a:t>
            </a:r>
            <a:r>
              <a:rPr lang="es-MX" dirty="0" smtClean="0"/>
              <a:t>contrastantes, siendo el problema crónico de contaminación el mas latente.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 Sabedor de la relevancia de este tema, el Gobierno de Baja California en el año </a:t>
            </a:r>
            <a:r>
              <a:rPr lang="es-MX" dirty="0"/>
              <a:t>de 2017 firmó </a:t>
            </a:r>
            <a:r>
              <a:rPr lang="es-MX" dirty="0" smtClean="0"/>
              <a:t>un </a:t>
            </a:r>
            <a:r>
              <a:rPr lang="es-MX" dirty="0"/>
              <a:t>convenio de colaboración interinstitucional para dar  seguimiento al programa </a:t>
            </a:r>
            <a:r>
              <a:rPr lang="es-MX" dirty="0" smtClean="0"/>
              <a:t>de manejo integral del agua en la cuenca del río Tijuana, en el cual la Comisión Estatal de Servicios Públicos de Tecate tiene una papel activo en estas acciones.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275856" y="6015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0527230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285760532"/>
              </p:ext>
            </p:extLst>
          </p:nvPr>
        </p:nvGraphicFramePr>
        <p:xfrm>
          <a:off x="1524000" y="1268760"/>
          <a:ext cx="64323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275856" y="11663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GENERALES</a:t>
            </a:r>
          </a:p>
          <a:p>
            <a:pPr algn="ctr"/>
            <a:r>
              <a:rPr lang="es-MX" sz="2800" b="1" dirty="0" smtClean="0"/>
              <a:t>AGUA POTABLE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9212462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166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GENERALES</a:t>
            </a:r>
          </a:p>
          <a:p>
            <a:pPr algn="ctr"/>
            <a:r>
              <a:rPr lang="es-MX" sz="2800" b="1" dirty="0" smtClean="0"/>
              <a:t>ALCANTARILLADO SANITARIO</a:t>
            </a:r>
            <a:endParaRPr lang="es-MX" sz="28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49740837"/>
              </p:ext>
            </p:extLst>
          </p:nvPr>
        </p:nvGraphicFramePr>
        <p:xfrm>
          <a:off x="1524000" y="1268760"/>
          <a:ext cx="64323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9718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1663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COBERTURAS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736310"/>
              </p:ext>
            </p:extLst>
          </p:nvPr>
        </p:nvGraphicFramePr>
        <p:xfrm>
          <a:off x="899592" y="1052736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3009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8" title="Porcentaje %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003323"/>
              </p:ext>
            </p:extLst>
          </p:nvPr>
        </p:nvGraphicFramePr>
        <p:xfrm>
          <a:off x="431540" y="3097506"/>
          <a:ext cx="5832648" cy="281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5661248"/>
            <a:ext cx="56166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   2013        2014        2015       2016         2017        2018      2019</a:t>
            </a:r>
            <a:endParaRPr lang="es-MX" sz="1600" b="1" dirty="0"/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87631"/>
              </p:ext>
            </p:extLst>
          </p:nvPr>
        </p:nvGraphicFramePr>
        <p:xfrm>
          <a:off x="1514066" y="980728"/>
          <a:ext cx="7161882" cy="190990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714804"/>
                <a:gridCol w="141177"/>
                <a:gridCol w="47926"/>
                <a:gridCol w="914616"/>
                <a:gridCol w="914616"/>
                <a:gridCol w="599511"/>
                <a:gridCol w="914616"/>
                <a:gridCol w="914616"/>
              </a:tblGrid>
              <a:tr h="2804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2014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2015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2016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2017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effectLst/>
                        </a:rPr>
                        <a:t>Oct-18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84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>
                          <a:effectLst/>
                        </a:rPr>
                        <a:t>ARCT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6.49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6.84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7.62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7.38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effectLst/>
                        </a:rPr>
                        <a:t>6.39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Pozos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2.38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2.04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1.76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2.12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effectLst/>
                        </a:rPr>
                        <a:t>1.83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8.87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8.88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9.38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9.5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8.22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18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Indice dem. 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1.46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1.46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1.46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1.46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1.46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2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Pérdidas 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11.3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14.2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14.7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14.9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14.0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1" name="Rectangle 9"/>
          <p:cNvSpPr/>
          <p:nvPr/>
        </p:nvSpPr>
        <p:spPr>
          <a:xfrm>
            <a:off x="6119664" y="3028890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Meta 2019 9.8 Mm3</a:t>
            </a:r>
            <a:endParaRPr lang="en-US" sz="2000" dirty="0">
              <a:latin typeface="Britannic Bold" panose="020B0903060703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27784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FUENTES DE ABASTECIMIENTO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0692194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51728"/>
              </p:ext>
            </p:extLst>
          </p:nvPr>
        </p:nvGraphicFramePr>
        <p:xfrm>
          <a:off x="1563836" y="1412776"/>
          <a:ext cx="60325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125"/>
                <a:gridCol w="1508125"/>
                <a:gridCol w="1508125"/>
                <a:gridCol w="15081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Zona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En operación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Inactivos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Total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Urbana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12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14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26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Rural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6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9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15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Total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18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23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41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750" y="352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755574" y="2852936"/>
            <a:ext cx="784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smtClean="0">
                <a:ea typeface="Arial Unicode MS" pitchFamily="34" charset="-128"/>
                <a:cs typeface="Arial Unicode MS" pitchFamily="34" charset="-128"/>
              </a:rPr>
              <a:t>2001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eran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41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pozos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acuiferos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que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operaba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CESPTE,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generando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102 </a:t>
            </a:r>
            <a:r>
              <a:rPr lang="en-US" sz="1600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actualmente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debido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principalmente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los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periodos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sequía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entidad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operan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pozos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que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producen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54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lps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627784" y="18864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FUENTES DE ABASTECIMIENTO</a:t>
            </a:r>
          </a:p>
          <a:p>
            <a:pPr algn="ctr"/>
            <a:r>
              <a:rPr lang="es-MX" sz="2800" b="1" dirty="0" smtClean="0"/>
              <a:t>Locales</a:t>
            </a:r>
            <a:endParaRPr lang="es-MX" sz="2800" b="1" dirty="0"/>
          </a:p>
        </p:txBody>
      </p:sp>
      <p:pic>
        <p:nvPicPr>
          <p:cNvPr id="13" name="Picture 3" descr="C:\Users\evega\Downloads\WhatsApp Image 2017-11-15 at 4.33.51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2160"/>
            <a:ext cx="3710278" cy="2088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825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1680" y="188640"/>
            <a:ext cx="5472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Normas Oficiales Mexicanas (NOM)</a:t>
            </a:r>
            <a:endParaRPr lang="es-MX" sz="2400" b="1" dirty="0"/>
          </a:p>
          <a:p>
            <a:pPr algn="ctr"/>
            <a:endParaRPr lang="es-MX" sz="2400" b="1" dirty="0" smtClean="0"/>
          </a:p>
          <a:p>
            <a:pPr algn="ctr"/>
            <a:r>
              <a:rPr lang="es-MX" sz="2000" b="1" dirty="0" smtClean="0"/>
              <a:t>Materia de Aguas Residuales</a:t>
            </a:r>
            <a:endParaRPr lang="es-MX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062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844824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NOM-001-SEMARNAT-1996,</a:t>
            </a:r>
            <a:r>
              <a:rPr lang="es-MX" sz="1600" dirty="0"/>
              <a:t> </a:t>
            </a:r>
            <a:r>
              <a:rPr lang="es-MX" sz="1600" dirty="0">
                <a:solidFill>
                  <a:srgbClr val="7030A0"/>
                </a:solidFill>
              </a:rPr>
              <a:t>Que establece los límites </a:t>
            </a:r>
            <a:r>
              <a:rPr lang="es-MX" sz="1600" dirty="0" smtClean="0">
                <a:solidFill>
                  <a:srgbClr val="7030A0"/>
                </a:solidFill>
              </a:rPr>
              <a:t>máximos permisibles de contaminantes </a:t>
            </a:r>
            <a:r>
              <a:rPr lang="es-MX" sz="1600" dirty="0">
                <a:solidFill>
                  <a:srgbClr val="7030A0"/>
                </a:solidFill>
              </a:rPr>
              <a:t>en las descargas de aguas </a:t>
            </a:r>
            <a:r>
              <a:rPr lang="es-MX" sz="1600" dirty="0" smtClean="0">
                <a:solidFill>
                  <a:srgbClr val="7030A0"/>
                </a:solidFill>
              </a:rPr>
              <a:t>residuales en </a:t>
            </a:r>
            <a:r>
              <a:rPr lang="es-MX" sz="1600" dirty="0">
                <a:solidFill>
                  <a:srgbClr val="7030A0"/>
                </a:solidFill>
              </a:rPr>
              <a:t>aguas y bienes nacionales</a:t>
            </a:r>
            <a:r>
              <a:rPr lang="es-MX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s-MX" sz="1600" dirty="0">
              <a:solidFill>
                <a:srgbClr val="7030A0"/>
              </a:solidFill>
            </a:endParaRPr>
          </a:p>
          <a:p>
            <a:pPr algn="just"/>
            <a:r>
              <a:rPr lang="es-MX" sz="1600" b="1" dirty="0"/>
              <a:t>NOM-002-SEMARNAT-1996,</a:t>
            </a:r>
            <a:r>
              <a:rPr lang="es-MX" sz="1600" dirty="0"/>
              <a:t> </a:t>
            </a:r>
            <a:r>
              <a:rPr lang="es-MX" sz="1600" dirty="0">
                <a:solidFill>
                  <a:srgbClr val="7030A0"/>
                </a:solidFill>
              </a:rPr>
              <a:t>Que establece los límites </a:t>
            </a:r>
            <a:r>
              <a:rPr lang="es-MX" sz="1600" dirty="0" smtClean="0">
                <a:solidFill>
                  <a:srgbClr val="7030A0"/>
                </a:solidFill>
              </a:rPr>
              <a:t>máximos permisibles de contaminantes </a:t>
            </a:r>
            <a:r>
              <a:rPr lang="es-MX" sz="1600" dirty="0">
                <a:solidFill>
                  <a:srgbClr val="7030A0"/>
                </a:solidFill>
              </a:rPr>
              <a:t>en las descargas de aguas </a:t>
            </a:r>
            <a:r>
              <a:rPr lang="es-MX" sz="1600" dirty="0" smtClean="0">
                <a:solidFill>
                  <a:srgbClr val="7030A0"/>
                </a:solidFill>
              </a:rPr>
              <a:t>residuales a </a:t>
            </a:r>
            <a:r>
              <a:rPr lang="es-MX" sz="1600" dirty="0">
                <a:solidFill>
                  <a:srgbClr val="7030A0"/>
                </a:solidFill>
              </a:rPr>
              <a:t>los sistemas de alcantarillado </a:t>
            </a:r>
            <a:endParaRPr lang="es-MX" sz="1600" dirty="0" smtClean="0">
              <a:solidFill>
                <a:srgbClr val="7030A0"/>
              </a:solidFill>
            </a:endParaRPr>
          </a:p>
          <a:p>
            <a:pPr algn="just"/>
            <a:endParaRPr lang="es-MX" sz="1600" dirty="0">
              <a:solidFill>
                <a:srgbClr val="7030A0"/>
              </a:solidFill>
            </a:endParaRPr>
          </a:p>
          <a:p>
            <a:pPr algn="just"/>
            <a:r>
              <a:rPr lang="es-MX" sz="1600" b="1" dirty="0"/>
              <a:t>NOM-003-SEMARNAT-1997,</a:t>
            </a:r>
            <a:r>
              <a:rPr lang="es-MX" sz="1600" dirty="0"/>
              <a:t> </a:t>
            </a:r>
            <a:r>
              <a:rPr lang="es-MX" sz="1600" dirty="0">
                <a:solidFill>
                  <a:srgbClr val="7030A0"/>
                </a:solidFill>
              </a:rPr>
              <a:t>Que establece los límites </a:t>
            </a:r>
            <a:r>
              <a:rPr lang="es-MX" sz="1600" dirty="0" smtClean="0">
                <a:solidFill>
                  <a:srgbClr val="7030A0"/>
                </a:solidFill>
              </a:rPr>
              <a:t>máximos permisibles de contaminantes </a:t>
            </a:r>
            <a:r>
              <a:rPr lang="es-MX" sz="1600" dirty="0">
                <a:solidFill>
                  <a:srgbClr val="7030A0"/>
                </a:solidFill>
              </a:rPr>
              <a:t>para las aguas residuales </a:t>
            </a:r>
            <a:r>
              <a:rPr lang="es-MX" sz="1600" dirty="0" smtClean="0">
                <a:solidFill>
                  <a:srgbClr val="7030A0"/>
                </a:solidFill>
              </a:rPr>
              <a:t>tratadas que </a:t>
            </a:r>
            <a:r>
              <a:rPr lang="es-MX" sz="1600" dirty="0">
                <a:solidFill>
                  <a:srgbClr val="7030A0"/>
                </a:solidFill>
              </a:rPr>
              <a:t>se </a:t>
            </a:r>
            <a:r>
              <a:rPr lang="es-MX" sz="1600" dirty="0" smtClean="0">
                <a:solidFill>
                  <a:srgbClr val="7030A0"/>
                </a:solidFill>
              </a:rPr>
              <a:t>reúsen </a:t>
            </a:r>
            <a:r>
              <a:rPr lang="es-MX" sz="1600" dirty="0">
                <a:solidFill>
                  <a:srgbClr val="7030A0"/>
                </a:solidFill>
              </a:rPr>
              <a:t>en servicios al </a:t>
            </a:r>
            <a:r>
              <a:rPr lang="es-MX" sz="1600" dirty="0" smtClean="0">
                <a:solidFill>
                  <a:srgbClr val="7030A0"/>
                </a:solidFill>
              </a:rPr>
              <a:t>público</a:t>
            </a:r>
          </a:p>
          <a:p>
            <a:pPr algn="just"/>
            <a:endParaRPr lang="es-MX" sz="1600" dirty="0">
              <a:solidFill>
                <a:srgbClr val="7030A0"/>
              </a:solidFill>
            </a:endParaRPr>
          </a:p>
          <a:p>
            <a:pPr algn="just"/>
            <a:r>
              <a:rPr lang="es-MX" sz="1600" b="1" dirty="0"/>
              <a:t>NOM-004-SEMARNAT-2002</a:t>
            </a:r>
            <a:r>
              <a:rPr lang="es-MX" sz="1600" dirty="0"/>
              <a:t>, </a:t>
            </a:r>
            <a:r>
              <a:rPr lang="es-MX" sz="1600" dirty="0">
                <a:solidFill>
                  <a:srgbClr val="7030A0"/>
                </a:solidFill>
              </a:rPr>
              <a:t>Protección ambiental.- Lodos </a:t>
            </a:r>
            <a:r>
              <a:rPr lang="es-MX" sz="1600" dirty="0" smtClean="0">
                <a:solidFill>
                  <a:srgbClr val="7030A0"/>
                </a:solidFill>
              </a:rPr>
              <a:t>y </a:t>
            </a:r>
            <a:r>
              <a:rPr lang="es-MX" sz="1600" dirty="0" err="1" smtClean="0">
                <a:solidFill>
                  <a:srgbClr val="7030A0"/>
                </a:solidFill>
              </a:rPr>
              <a:t>biosólidos</a:t>
            </a:r>
            <a:r>
              <a:rPr lang="es-MX" sz="1600" dirty="0" smtClean="0">
                <a:solidFill>
                  <a:srgbClr val="7030A0"/>
                </a:solidFill>
              </a:rPr>
              <a:t>.- Especificaciones </a:t>
            </a:r>
            <a:r>
              <a:rPr lang="es-MX" sz="1600" dirty="0">
                <a:solidFill>
                  <a:srgbClr val="7030A0"/>
                </a:solidFill>
              </a:rPr>
              <a:t>y límites máximos permisibles </a:t>
            </a:r>
            <a:r>
              <a:rPr lang="es-MX" sz="1600" dirty="0" smtClean="0">
                <a:solidFill>
                  <a:srgbClr val="7030A0"/>
                </a:solidFill>
              </a:rPr>
              <a:t>de contaminantes </a:t>
            </a:r>
            <a:r>
              <a:rPr lang="es-MX" sz="1600" dirty="0">
                <a:solidFill>
                  <a:srgbClr val="7030A0"/>
                </a:solidFill>
              </a:rPr>
              <a:t>para </a:t>
            </a:r>
            <a:r>
              <a:rPr lang="es-MX" sz="1600" dirty="0" smtClean="0">
                <a:solidFill>
                  <a:srgbClr val="7030A0"/>
                </a:solidFill>
              </a:rPr>
              <a:t>su aprovechamiento </a:t>
            </a:r>
            <a:r>
              <a:rPr lang="es-MX" sz="1600" dirty="0">
                <a:solidFill>
                  <a:srgbClr val="7030A0"/>
                </a:solidFill>
              </a:rPr>
              <a:t>y disposición final.</a:t>
            </a:r>
          </a:p>
        </p:txBody>
      </p:sp>
    </p:spTree>
    <p:extLst>
      <p:ext uri="{BB962C8B-B14F-4D97-AF65-F5344CB8AC3E}">
        <p14:creationId xmlns:p14="http://schemas.microsoft.com/office/powerpoint/2010/main" val="9025647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ega\AppData\Local\Microsoft\Windows\Temporary Internet Files\Content.Outlook\HRS3Y32C\Diapositi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3971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¿Como se va aplicar el subsidio?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NOM-001-SEMARNAT-1996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2062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6072" r="15555" b="8532"/>
          <a:stretch/>
        </p:blipFill>
        <p:spPr bwMode="auto">
          <a:xfrm>
            <a:off x="539552" y="874068"/>
            <a:ext cx="8334155" cy="50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337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784</Words>
  <Application>Microsoft Office PowerPoint</Application>
  <PresentationFormat>Presentación en pantalla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evega</dc:creator>
  <cp:lastModifiedBy>evega</cp:lastModifiedBy>
  <cp:revision>41</cp:revision>
  <dcterms:created xsi:type="dcterms:W3CDTF">2018-11-20T19:41:43Z</dcterms:created>
  <dcterms:modified xsi:type="dcterms:W3CDTF">2019-01-25T17:01:34Z</dcterms:modified>
</cp:coreProperties>
</file>