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96" r:id="rId3"/>
    <p:sldId id="297" r:id="rId4"/>
    <p:sldId id="303" r:id="rId5"/>
    <p:sldId id="286" r:id="rId6"/>
    <p:sldId id="302" r:id="rId7"/>
    <p:sldId id="301" r:id="rId8"/>
    <p:sldId id="299" r:id="rId9"/>
    <p:sldId id="300" r:id="rId10"/>
    <p:sldId id="261" r:id="rId11"/>
    <p:sldId id="30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71981"/>
  </p:normalViewPr>
  <p:slideViewPr>
    <p:cSldViewPr snapToGrid="0" snapToObjects="1">
      <p:cViewPr varScale="1">
        <p:scale>
          <a:sx n="65" d="100"/>
          <a:sy n="65" d="100"/>
        </p:scale>
        <p:origin x="729"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FB353-BC4F-8A45-ACBB-DB31FD0C7079}" type="datetimeFigureOut">
              <a:rPr lang="en-US" smtClean="0"/>
              <a:t>12/1/2018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937C3-FE51-4C43-8956-2BD3830E77F4}" type="slidenum">
              <a:rPr lang="en-US" smtClean="0"/>
              <a:t>‹#›</a:t>
            </a:fld>
            <a:endParaRPr lang="en-US"/>
          </a:p>
        </p:txBody>
      </p:sp>
    </p:spTree>
    <p:extLst>
      <p:ext uri="{BB962C8B-B14F-4D97-AF65-F5344CB8AC3E}">
        <p14:creationId xmlns:p14="http://schemas.microsoft.com/office/powerpoint/2010/main" val="357855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JL Burgos: health implications of the journey and the conditions in the shelters</a:t>
            </a:r>
            <a:endParaRPr lang="en-US" dirty="0"/>
          </a:p>
        </p:txBody>
      </p:sp>
      <p:sp>
        <p:nvSpPr>
          <p:cNvPr id="4" name="Slide Number Placeholder 3"/>
          <p:cNvSpPr>
            <a:spLocks noGrp="1"/>
          </p:cNvSpPr>
          <p:nvPr>
            <p:ph type="sldNum" sz="quarter" idx="5"/>
          </p:nvPr>
        </p:nvSpPr>
        <p:spPr/>
        <p:txBody>
          <a:bodyPr/>
          <a:lstStyle/>
          <a:p>
            <a:fld id="{880937C3-FE51-4C43-8956-2BD3830E77F4}" type="slidenum">
              <a:rPr lang="en-US" smtClean="0"/>
              <a:t>1</a:t>
            </a:fld>
            <a:endParaRPr lang="en-US" dirty="0"/>
          </a:p>
        </p:txBody>
      </p:sp>
    </p:spTree>
    <p:extLst>
      <p:ext uri="{BB962C8B-B14F-4D97-AF65-F5344CB8AC3E}">
        <p14:creationId xmlns:p14="http://schemas.microsoft.com/office/powerpoint/2010/main" val="252022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937C3-FE51-4C43-8956-2BD3830E77F4}" type="slidenum">
              <a:rPr lang="en-US" smtClean="0"/>
              <a:t>3</a:t>
            </a:fld>
            <a:endParaRPr lang="en-US" dirty="0"/>
          </a:p>
        </p:txBody>
      </p:sp>
    </p:spTree>
    <p:extLst>
      <p:ext uri="{BB962C8B-B14F-4D97-AF65-F5344CB8AC3E}">
        <p14:creationId xmlns:p14="http://schemas.microsoft.com/office/powerpoint/2010/main" val="65606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937C3-FE51-4C43-8956-2BD3830E77F4}" type="slidenum">
              <a:rPr lang="en-US" smtClean="0"/>
              <a:t>5</a:t>
            </a:fld>
            <a:endParaRPr lang="en-US" dirty="0"/>
          </a:p>
        </p:txBody>
      </p:sp>
    </p:spTree>
    <p:extLst>
      <p:ext uri="{BB962C8B-B14F-4D97-AF65-F5344CB8AC3E}">
        <p14:creationId xmlns:p14="http://schemas.microsoft.com/office/powerpoint/2010/main" val="116274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92AA5-769C-764E-A705-1DD8ECBE0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72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92AA5-769C-764E-A705-1DD8ECBE0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77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92AA5-769C-764E-A705-1DD8ECBE06E2}" type="slidenum">
              <a:rPr lang="en-US" smtClean="0"/>
              <a:t>12</a:t>
            </a:fld>
            <a:endParaRPr lang="en-US" dirty="0"/>
          </a:p>
        </p:txBody>
      </p:sp>
    </p:spTree>
    <p:extLst>
      <p:ext uri="{BB962C8B-B14F-4D97-AF65-F5344CB8AC3E}">
        <p14:creationId xmlns:p14="http://schemas.microsoft.com/office/powerpoint/2010/main" val="380072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C777-4D50-D44C-8BDA-A308ECF95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E60112-244B-F24F-B829-ADA479882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54690A-9595-0545-8314-4326F3FD7D66}"/>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E1C9668B-5C32-C048-987E-AE8E06216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11352-9DF3-3645-A73D-BFE53F68AD11}"/>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58426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D515-1220-D749-B298-E3AD009C4D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C2372-4CD0-6B45-BC64-F798E39C85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FC3A59-8E87-F542-8170-19471175F1E2}"/>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90AE3539-942A-5645-B82B-30A901D71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F798E-E34A-0148-BAE7-4EEFD9E886ED}"/>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182075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208324-39B2-044D-98C4-2450A4E74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C07C19-42CE-8347-AF57-BF32DAE1F8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D81E0-1526-FD45-AC6A-BECBC6E58AC4}"/>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7AD886E8-68E9-644A-B9AF-4FC8B6A9C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3CA19-2E4E-9B4A-956B-261F15AED340}"/>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262097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075F-FF3B-3B48-9285-E9B0089CE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11BA1-27F6-304A-8C6E-FAC070FC71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9C2CE-E895-6741-A85F-B901474D62EE}"/>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834D830A-D4DA-CE48-84DC-52F3DCD92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8828C-828B-5349-948F-FFEEF583905C}"/>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141606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5849-C51D-5A4A-BA48-0A036AA2B1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97D3B0-EB62-2740-8713-BCACD4B19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21AF2-2D0A-CB47-A006-06F0B750F48D}"/>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914CFEC4-D148-774E-80F7-0A5E6B773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78BC-FBEF-8647-818B-63F8270C4040}"/>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3844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CB04-4FF3-B44F-8BB1-910AA87B11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F9B8A-E43C-3040-9E0F-62D7A23B14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35E7F-17A7-0A46-B831-2E5E0BAA39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AEC05F-3765-0A4D-8A92-47A89252FE5E}"/>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6" name="Footer Placeholder 5">
            <a:extLst>
              <a:ext uri="{FF2B5EF4-FFF2-40B4-BE49-F238E27FC236}">
                <a16:creationId xmlns:a16="http://schemas.microsoft.com/office/drawing/2014/main" id="{8B8BFC16-3589-7E47-8066-01768E34A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99A05-0CA0-724B-AABF-1170E6E5D46A}"/>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86799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E6FE-2248-354A-A86E-54B83BD5B4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CEF81E-A3B5-F54A-9C8D-395738263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259E95-ADC5-BD4B-9362-32C63BDFE4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8BD3A-DEC1-C04C-9651-18E0CF36E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D47014-D167-5A4B-B42E-4217F39A96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C0F4C-3CFE-C34F-B314-EA9E0819BEE7}"/>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8" name="Footer Placeholder 7">
            <a:extLst>
              <a:ext uri="{FF2B5EF4-FFF2-40B4-BE49-F238E27FC236}">
                <a16:creationId xmlns:a16="http://schemas.microsoft.com/office/drawing/2014/main" id="{9C08D7E3-7246-7846-A984-B6DD52480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B14532-7B32-CF4C-A135-C409B0466611}"/>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292937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A664-E11D-C142-81E4-FE0F26B79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3E965B-3570-BA49-A6E1-EF08401F8982}"/>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4" name="Footer Placeholder 3">
            <a:extLst>
              <a:ext uri="{FF2B5EF4-FFF2-40B4-BE49-F238E27FC236}">
                <a16:creationId xmlns:a16="http://schemas.microsoft.com/office/drawing/2014/main" id="{2DF587FA-CA62-9746-81C1-B333A222E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F45C02-5B6A-0143-B0E9-4CA945E73ABA}"/>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62474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5063A-F682-9840-A726-9CD785820B88}"/>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3" name="Footer Placeholder 2">
            <a:extLst>
              <a:ext uri="{FF2B5EF4-FFF2-40B4-BE49-F238E27FC236}">
                <a16:creationId xmlns:a16="http://schemas.microsoft.com/office/drawing/2014/main" id="{34F5615E-E1C0-3142-B6D5-8080FD2498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30B9CD-D2C2-D148-B35D-EEF89A71A81F}"/>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11392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B5F2-F762-AD48-9308-7C45A0400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3DD63A-ED14-E643-9758-E900BECBE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1DA5E-9219-A04E-AAD0-F277299E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E0CC0F-A70D-F84A-BCAA-5FE620B103F4}"/>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6" name="Footer Placeholder 5">
            <a:extLst>
              <a:ext uri="{FF2B5EF4-FFF2-40B4-BE49-F238E27FC236}">
                <a16:creationId xmlns:a16="http://schemas.microsoft.com/office/drawing/2014/main" id="{7DB6670C-3EDB-F94C-9B63-3595F2F65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16412-F58B-D64D-94F9-C89449E4F35A}"/>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330321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4D1E-CF1C-9B4D-9970-14C754230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30DC1F-F722-8241-82DB-9523A1B6F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781E33-E2A6-7241-A5BD-98DB72D2D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EDC7F5-E629-9945-9934-5C388F45A1AD}"/>
              </a:ext>
            </a:extLst>
          </p:cNvPr>
          <p:cNvSpPr>
            <a:spLocks noGrp="1"/>
          </p:cNvSpPr>
          <p:nvPr>
            <p:ph type="dt" sz="half" idx="10"/>
          </p:nvPr>
        </p:nvSpPr>
        <p:spPr/>
        <p:txBody>
          <a:bodyPr/>
          <a:lstStyle/>
          <a:p>
            <a:fld id="{74597679-5179-2B4B-A93F-80D108141BE4}" type="datetimeFigureOut">
              <a:rPr lang="en-US" smtClean="0"/>
              <a:t>12/1/2018</a:t>
            </a:fld>
            <a:endParaRPr lang="en-US"/>
          </a:p>
        </p:txBody>
      </p:sp>
      <p:sp>
        <p:nvSpPr>
          <p:cNvPr id="6" name="Footer Placeholder 5">
            <a:extLst>
              <a:ext uri="{FF2B5EF4-FFF2-40B4-BE49-F238E27FC236}">
                <a16:creationId xmlns:a16="http://schemas.microsoft.com/office/drawing/2014/main" id="{A3350423-915D-7242-AABD-F3D4827F02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927A0-8F01-094B-9E38-279BC6D58066}"/>
              </a:ext>
            </a:extLst>
          </p:cNvPr>
          <p:cNvSpPr>
            <a:spLocks noGrp="1"/>
          </p:cNvSpPr>
          <p:nvPr>
            <p:ph type="sldNum" sz="quarter" idx="12"/>
          </p:nvPr>
        </p:nvSpPr>
        <p:spPr/>
        <p:txBody>
          <a:bodyPr/>
          <a:lstStyle/>
          <a:p>
            <a:fld id="{A5A735E7-CFB0-3542-B914-E914C8032E9B}" type="slidenum">
              <a:rPr lang="en-US" smtClean="0"/>
              <a:t>‹#›</a:t>
            </a:fld>
            <a:endParaRPr lang="en-US"/>
          </a:p>
        </p:txBody>
      </p:sp>
    </p:spTree>
    <p:extLst>
      <p:ext uri="{BB962C8B-B14F-4D97-AF65-F5344CB8AC3E}">
        <p14:creationId xmlns:p14="http://schemas.microsoft.com/office/powerpoint/2010/main" val="74662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E1A60-0E9D-2542-981B-C5E810C10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6C65E-6005-184D-8442-AA14DFA3F2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17714-D26B-C547-BDA7-BE68CE50F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97679-5179-2B4B-A93F-80D108141BE4}" type="datetimeFigureOut">
              <a:rPr lang="en-US" smtClean="0"/>
              <a:t>12/1/2018</a:t>
            </a:fld>
            <a:endParaRPr lang="en-US"/>
          </a:p>
        </p:txBody>
      </p:sp>
      <p:sp>
        <p:nvSpPr>
          <p:cNvPr id="5" name="Footer Placeholder 4">
            <a:extLst>
              <a:ext uri="{FF2B5EF4-FFF2-40B4-BE49-F238E27FC236}">
                <a16:creationId xmlns:a16="http://schemas.microsoft.com/office/drawing/2014/main" id="{650D011B-EE83-0545-98CF-CA0759D53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046311-4F5D-AD47-975F-207822E21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735E7-CFB0-3542-B914-E914C8032E9B}" type="slidenum">
              <a:rPr lang="en-US" smtClean="0"/>
              <a:t>‹#›</a:t>
            </a:fld>
            <a:endParaRPr lang="en-US"/>
          </a:p>
        </p:txBody>
      </p:sp>
    </p:spTree>
    <p:extLst>
      <p:ext uri="{BB962C8B-B14F-4D97-AF65-F5344CB8AC3E}">
        <p14:creationId xmlns:p14="http://schemas.microsoft.com/office/powerpoint/2010/main" val="350783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8BC6-7C6D-8A4C-B3E5-2AD325D91871}"/>
              </a:ext>
            </a:extLst>
          </p:cNvPr>
          <p:cNvSpPr>
            <a:spLocks noGrp="1"/>
          </p:cNvSpPr>
          <p:nvPr>
            <p:ph type="ctrTitle"/>
          </p:nvPr>
        </p:nvSpPr>
        <p:spPr>
          <a:xfrm>
            <a:off x="433136" y="5091762"/>
            <a:ext cx="7834193" cy="1264588"/>
          </a:xfrm>
        </p:spPr>
        <p:txBody>
          <a:bodyPr anchor="ctr">
            <a:normAutofit/>
          </a:bodyPr>
          <a:lstStyle/>
          <a:p>
            <a:pPr algn="r"/>
            <a:r>
              <a:rPr lang="en-US" sz="4200" dirty="0"/>
              <a:t>Migrant Health Crisis in Tijuana, Mexico</a:t>
            </a:r>
          </a:p>
        </p:txBody>
      </p:sp>
      <p:sp>
        <p:nvSpPr>
          <p:cNvPr id="3" name="Subtitle 2">
            <a:extLst>
              <a:ext uri="{FF2B5EF4-FFF2-40B4-BE49-F238E27FC236}">
                <a16:creationId xmlns:a16="http://schemas.microsoft.com/office/drawing/2014/main" id="{37D5146F-BE79-EC44-B71C-07EABB07F872}"/>
              </a:ext>
            </a:extLst>
          </p:cNvPr>
          <p:cNvSpPr>
            <a:spLocks noGrp="1"/>
          </p:cNvSpPr>
          <p:nvPr>
            <p:ph type="subTitle" idx="1"/>
          </p:nvPr>
        </p:nvSpPr>
        <p:spPr>
          <a:xfrm>
            <a:off x="8685374" y="5546212"/>
            <a:ext cx="3506626" cy="1264587"/>
          </a:xfrm>
        </p:spPr>
        <p:txBody>
          <a:bodyPr anchor="ctr">
            <a:normAutofit/>
          </a:bodyPr>
          <a:lstStyle/>
          <a:p>
            <a:pPr algn="l"/>
            <a:r>
              <a:rPr lang="en-US" sz="1800" dirty="0"/>
              <a:t>Jose Luis Burgos, M.D., M.P.H.</a:t>
            </a:r>
          </a:p>
          <a:p>
            <a:pPr algn="l"/>
            <a:r>
              <a:rPr lang="en-US" sz="1800" dirty="0"/>
              <a:t>UCSD School of Medicine</a:t>
            </a:r>
          </a:p>
          <a:p>
            <a:pPr algn="l"/>
            <a:endParaRPr lang="en-US" sz="1800" dirty="0"/>
          </a:p>
          <a:p>
            <a:pPr algn="l"/>
            <a:endParaRPr lang="en-US" sz="1800" dirty="0"/>
          </a:p>
        </p:txBody>
      </p:sp>
      <p:pic>
        <p:nvPicPr>
          <p:cNvPr id="4" name="Picture 3">
            <a:extLst>
              <a:ext uri="{FF2B5EF4-FFF2-40B4-BE49-F238E27FC236}">
                <a16:creationId xmlns:a16="http://schemas.microsoft.com/office/drawing/2014/main" id="{2A04EB71-7D37-B447-9EF7-948AA37838B4}"/>
              </a:ext>
            </a:extLst>
          </p:cNvPr>
          <p:cNvPicPr>
            <a:picLocks noChangeAspect="1"/>
          </p:cNvPicPr>
          <p:nvPr/>
        </p:nvPicPr>
        <p:blipFill rotWithShape="1">
          <a:blip r:embed="rId3"/>
          <a:srcRect l="28522" r="8145"/>
          <a:stretch/>
        </p:blipFill>
        <p:spPr>
          <a:xfrm>
            <a:off x="-3983" y="10"/>
            <a:ext cx="12192000" cy="4571990"/>
          </a:xfrm>
          <a:prstGeom prst="rect">
            <a:avLst/>
          </a:prstGeom>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948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71A6F-FF94-3A4F-992C-3139BCBF8C9E}"/>
              </a:ext>
            </a:extLst>
          </p:cNvPr>
          <p:cNvPicPr>
            <a:picLocks noChangeAspect="1"/>
          </p:cNvPicPr>
          <p:nvPr/>
        </p:nvPicPr>
        <p:blipFill rotWithShape="1">
          <a:blip r:embed="rId2">
            <a:duotone>
              <a:prstClr val="black"/>
              <a:schemeClr val="tx2">
                <a:tint val="45000"/>
                <a:satMod val="400000"/>
              </a:schemeClr>
            </a:duotone>
            <a:alphaModFix amt="25000"/>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F9064D4-B671-794A-9C0A-9FA96115DFF6}"/>
              </a:ext>
            </a:extLst>
          </p:cNvPr>
          <p:cNvSpPr>
            <a:spLocks noGrp="1"/>
          </p:cNvSpPr>
          <p:nvPr>
            <p:ph type="title"/>
          </p:nvPr>
        </p:nvSpPr>
        <p:spPr/>
        <p:txBody>
          <a:bodyPr>
            <a:normAutofit/>
          </a:bodyPr>
          <a:lstStyle/>
          <a:p>
            <a:r>
              <a:rPr lang="en-US" b="1" dirty="0"/>
              <a:t>Seeking safety</a:t>
            </a:r>
          </a:p>
        </p:txBody>
      </p:sp>
      <p:sp>
        <p:nvSpPr>
          <p:cNvPr id="3" name="Content Placeholder 2">
            <a:extLst>
              <a:ext uri="{FF2B5EF4-FFF2-40B4-BE49-F238E27FC236}">
                <a16:creationId xmlns:a16="http://schemas.microsoft.com/office/drawing/2014/main" id="{3F5E0A6D-3B71-A642-9DBE-CF6B9D1798E1}"/>
              </a:ext>
            </a:extLst>
          </p:cNvPr>
          <p:cNvSpPr>
            <a:spLocks noGrp="1"/>
          </p:cNvSpPr>
          <p:nvPr>
            <p:ph idx="1"/>
          </p:nvPr>
        </p:nvSpPr>
        <p:spPr>
          <a:xfrm>
            <a:off x="838200" y="2055803"/>
            <a:ext cx="10693400" cy="3853930"/>
          </a:xfrm>
        </p:spPr>
        <p:txBody>
          <a:bodyPr>
            <a:normAutofit lnSpcReduction="10000"/>
          </a:bodyPr>
          <a:lstStyle/>
          <a:p>
            <a:r>
              <a:rPr lang="en-US" sz="3200" dirty="0"/>
              <a:t>FR does not feel safe in Mexico and is concerned about transphobia and growing xenophobia in Mexico</a:t>
            </a:r>
          </a:p>
          <a:p>
            <a:r>
              <a:rPr lang="en-US" sz="3200" dirty="0"/>
              <a:t>She is seeking refuge in the U.S. to escape violence and to continue on her ARV therapy but she has been told that she will need to wait several months before she can apply for Asylum</a:t>
            </a:r>
          </a:p>
          <a:p>
            <a:r>
              <a:rPr lang="en-US" sz="3200" dirty="0"/>
              <a:t>FR cannot get a job and does not want to become homeless</a:t>
            </a:r>
          </a:p>
          <a:p>
            <a:r>
              <a:rPr lang="en-US" sz="3200" dirty="0"/>
              <a:t>She has lost weight and her viral load is log 2.2</a:t>
            </a:r>
          </a:p>
        </p:txBody>
      </p:sp>
    </p:spTree>
    <p:extLst>
      <p:ext uri="{BB962C8B-B14F-4D97-AF65-F5344CB8AC3E}">
        <p14:creationId xmlns:p14="http://schemas.microsoft.com/office/powerpoint/2010/main" val="51905047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955F-B5B9-FB46-8B07-EF16B07C5B01}"/>
              </a:ext>
            </a:extLst>
          </p:cNvPr>
          <p:cNvSpPr>
            <a:spLocks noGrp="1"/>
          </p:cNvSpPr>
          <p:nvPr>
            <p:ph type="title"/>
          </p:nvPr>
        </p:nvSpPr>
        <p:spPr>
          <a:xfrm>
            <a:off x="2294806" y="4909999"/>
            <a:ext cx="10694902" cy="1317643"/>
          </a:xfrm>
        </p:spPr>
        <p:txBody>
          <a:bodyPr vert="horz" lIns="91440" tIns="45720" rIns="91440" bIns="45720" rtlCol="0" anchor="b">
            <a:normAutofit/>
          </a:bodyPr>
          <a:lstStyle/>
          <a:p>
            <a:r>
              <a:rPr lang="en-US" sz="6000" dirty="0"/>
              <a:t>Case Story2 : Luis</a:t>
            </a:r>
          </a:p>
        </p:txBody>
      </p:sp>
      <p:cxnSp>
        <p:nvCxnSpPr>
          <p:cNvPr id="16" name="Straight Connector 15">
            <a:extLst>
              <a:ext uri="{FF2B5EF4-FFF2-40B4-BE49-F238E27FC236}">
                <a16:creationId xmlns:a16="http://schemas.microsoft.com/office/drawing/2014/main"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102F52C-DAC4-004C-9B96-EC2539B2A056}"/>
              </a:ext>
            </a:extLst>
          </p:cNvPr>
          <p:cNvPicPr>
            <a:picLocks noChangeAspect="1"/>
          </p:cNvPicPr>
          <p:nvPr/>
        </p:nvPicPr>
        <p:blipFill rotWithShape="1">
          <a:blip r:embed="rId2"/>
          <a:srcRect t="2673"/>
          <a:stretch/>
        </p:blipFill>
        <p:spPr>
          <a:xfrm>
            <a:off x="20" y="11"/>
            <a:ext cx="12191980" cy="4504253"/>
          </a:xfrm>
          <a:prstGeom prst="rect">
            <a:avLst/>
          </a:prstGeom>
        </p:spPr>
      </p:pic>
    </p:spTree>
    <p:extLst>
      <p:ext uri="{BB962C8B-B14F-4D97-AF65-F5344CB8AC3E}">
        <p14:creationId xmlns:p14="http://schemas.microsoft.com/office/powerpoint/2010/main" val="22176880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0911CC-62F0-3441-8E02-94504C2E7741}"/>
              </a:ext>
            </a:extLst>
          </p:cNvPr>
          <p:cNvPicPr>
            <a:picLocks noChangeAspect="1"/>
          </p:cNvPicPr>
          <p:nvPr/>
        </p:nvPicPr>
        <p:blipFill rotWithShape="1">
          <a:blip r:embed="rId3">
            <a:alphaModFix/>
            <a:extLst/>
          </a:blip>
          <a:srcRect r="-2" b="2250"/>
          <a:stretch/>
        </p:blipFill>
        <p:spPr>
          <a:xfrm>
            <a:off x="6083786" y="-168318"/>
            <a:ext cx="6261330" cy="3932313"/>
          </a:xfrm>
          <a:prstGeom prst="rect">
            <a:avLst/>
          </a:prstGeom>
          <a:effectLst>
            <a:softEdge rad="533400"/>
          </a:effectLst>
        </p:spPr>
      </p:pic>
      <p:pic>
        <p:nvPicPr>
          <p:cNvPr id="7" name="Picture 6">
            <a:extLst>
              <a:ext uri="{FF2B5EF4-FFF2-40B4-BE49-F238E27FC236}">
                <a16:creationId xmlns:a16="http://schemas.microsoft.com/office/drawing/2014/main" id="{39917C5F-7C31-6B4D-B615-A707E8C9272C}"/>
              </a:ext>
            </a:extLst>
          </p:cNvPr>
          <p:cNvPicPr>
            <a:picLocks noChangeAspect="1"/>
          </p:cNvPicPr>
          <p:nvPr/>
        </p:nvPicPr>
        <p:blipFill rotWithShape="1">
          <a:blip r:embed="rId4"/>
          <a:srcRect l="16418"/>
          <a:stretch/>
        </p:blipFill>
        <p:spPr>
          <a:xfrm>
            <a:off x="6089904" y="2487168"/>
            <a:ext cx="6263640" cy="4215384"/>
          </a:xfrm>
          <a:prstGeom prst="rect">
            <a:avLst/>
          </a:prstGeom>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5">
            <a:extLst>
              <a:ext uri="{FF2B5EF4-FFF2-40B4-BE49-F238E27FC236}">
                <a16:creationId xmlns:a16="http://schemas.microsoft.com/office/drawing/2014/main" id="{B71F3FF4-5C99-8C4F-B27C-C54EC3A2B284}"/>
              </a:ext>
            </a:extLst>
          </p:cNvPr>
          <p:cNvSpPr>
            <a:spLocks noGrp="1"/>
          </p:cNvSpPr>
          <p:nvPr>
            <p:ph idx="1"/>
          </p:nvPr>
        </p:nvSpPr>
        <p:spPr>
          <a:xfrm>
            <a:off x="626533" y="2044097"/>
            <a:ext cx="6263640" cy="4279261"/>
          </a:xfrm>
        </p:spPr>
        <p:txBody>
          <a:bodyPr anchor="t">
            <a:normAutofit lnSpcReduction="10000"/>
          </a:bodyPr>
          <a:lstStyle/>
          <a:p>
            <a:r>
              <a:rPr lang="en-US" dirty="0">
                <a:solidFill>
                  <a:srgbClr val="000000"/>
                </a:solidFill>
              </a:rPr>
              <a:t>Research is needed to evaluate the impact from U.S. migration policy and migrant receiving communities</a:t>
            </a:r>
          </a:p>
          <a:p>
            <a:r>
              <a:rPr lang="en-US" dirty="0">
                <a:solidFill>
                  <a:srgbClr val="000000"/>
                </a:solidFill>
              </a:rPr>
              <a:t>Access to health care services for Migrants are critical for public Health</a:t>
            </a:r>
          </a:p>
          <a:p>
            <a:r>
              <a:rPr lang="en-US" dirty="0">
                <a:solidFill>
                  <a:srgbClr val="000000"/>
                </a:solidFill>
              </a:rPr>
              <a:t>Collaboration across borders is necessary to properly address the current crisis </a:t>
            </a:r>
          </a:p>
          <a:p>
            <a:r>
              <a:rPr lang="en-US" dirty="0">
                <a:solidFill>
                  <a:srgbClr val="000000"/>
                </a:solidFill>
              </a:rPr>
              <a:t>Longitudinal research on public health and human rights issues around migration is necessary</a:t>
            </a:r>
          </a:p>
        </p:txBody>
      </p:sp>
      <p:sp>
        <p:nvSpPr>
          <p:cNvPr id="9" name="TextBox 8">
            <a:extLst>
              <a:ext uri="{FF2B5EF4-FFF2-40B4-BE49-F238E27FC236}">
                <a16:creationId xmlns:a16="http://schemas.microsoft.com/office/drawing/2014/main" id="{5D95E787-E5E0-7D40-9B67-D6A6A2019165}"/>
              </a:ext>
            </a:extLst>
          </p:cNvPr>
          <p:cNvSpPr txBox="1"/>
          <p:nvPr/>
        </p:nvSpPr>
        <p:spPr>
          <a:xfrm>
            <a:off x="719398" y="643948"/>
            <a:ext cx="4644990" cy="707886"/>
          </a:xfrm>
          <a:prstGeom prst="rect">
            <a:avLst/>
          </a:prstGeom>
          <a:noFill/>
        </p:spPr>
        <p:txBody>
          <a:bodyPr wrap="none" rtlCol="0">
            <a:spAutoFit/>
          </a:bodyPr>
          <a:lstStyle/>
          <a:p>
            <a:r>
              <a:rPr lang="en-US" sz="4000" dirty="0">
                <a:solidFill>
                  <a:srgbClr val="000000"/>
                </a:solidFill>
              </a:rPr>
              <a:t>Migrant Health Crisis </a:t>
            </a:r>
          </a:p>
        </p:txBody>
      </p:sp>
    </p:spTree>
    <p:extLst>
      <p:ext uri="{BB962C8B-B14F-4D97-AF65-F5344CB8AC3E}">
        <p14:creationId xmlns:p14="http://schemas.microsoft.com/office/powerpoint/2010/main" val="289774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7DA2-9D86-0F44-BF16-9FAD8F5CD18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863FC69-D546-2F4F-A79A-B472B4BE800F}"/>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E082309F-7F0C-5C4B-826C-771BC4ADE033}"/>
              </a:ext>
            </a:extLst>
          </p:cNvPr>
          <p:cNvSpPr/>
          <p:nvPr/>
        </p:nvSpPr>
        <p:spPr>
          <a:xfrm>
            <a:off x="3048000" y="3105835"/>
            <a:ext cx="6096000" cy="646331"/>
          </a:xfrm>
          <a:prstGeom prst="rect">
            <a:avLst/>
          </a:prstGeom>
        </p:spPr>
        <p:txBody>
          <a:bodyPr>
            <a:spAutoFit/>
          </a:bodyPr>
          <a:lstStyle/>
          <a:p>
            <a:r>
              <a:rPr lang="en-US" b="0" i="0" u="none" strike="noStrike" dirty="0">
                <a:solidFill>
                  <a:srgbClr val="000000"/>
                </a:solidFill>
                <a:effectLst/>
                <a:latin typeface="Calibri" panose="020F0502020204030204" pitchFamily="34" charset="0"/>
              </a:rPr>
              <a:t>JL Burgos: health implications of the journey and the conditions in the shelters</a:t>
            </a:r>
            <a:endParaRPr lang="en-US" dirty="0"/>
          </a:p>
        </p:txBody>
      </p:sp>
      <p:pic>
        <p:nvPicPr>
          <p:cNvPr id="5" name="Picture 4">
            <a:extLst>
              <a:ext uri="{FF2B5EF4-FFF2-40B4-BE49-F238E27FC236}">
                <a16:creationId xmlns:a16="http://schemas.microsoft.com/office/drawing/2014/main" id="{33E5D5B9-47E8-EF40-B091-44EFA989E19E}"/>
              </a:ext>
            </a:extLst>
          </p:cNvPr>
          <p:cNvPicPr>
            <a:picLocks noChangeAspect="1"/>
          </p:cNvPicPr>
          <p:nvPr/>
        </p:nvPicPr>
        <p:blipFill>
          <a:blip r:embed="rId2"/>
          <a:stretch>
            <a:fillRect/>
          </a:stretch>
        </p:blipFill>
        <p:spPr>
          <a:xfrm>
            <a:off x="7507817" y="1690688"/>
            <a:ext cx="4356100" cy="3302000"/>
          </a:xfrm>
          <a:prstGeom prst="rect">
            <a:avLst/>
          </a:prstGeom>
        </p:spPr>
      </p:pic>
    </p:spTree>
    <p:extLst>
      <p:ext uri="{BB962C8B-B14F-4D97-AF65-F5344CB8AC3E}">
        <p14:creationId xmlns:p14="http://schemas.microsoft.com/office/powerpoint/2010/main" val="86205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04253-DEDA-D44A-A290-886D1C4C1D7E}"/>
              </a:ext>
            </a:extLst>
          </p:cNvPr>
          <p:cNvSpPr>
            <a:spLocks noGrp="1"/>
          </p:cNvSpPr>
          <p:nvPr>
            <p:ph type="title"/>
          </p:nvPr>
        </p:nvSpPr>
        <p:spPr/>
        <p:txBody>
          <a:bodyPr/>
          <a:lstStyle/>
          <a:p>
            <a:r>
              <a:rPr lang="en-US" dirty="0"/>
              <a:t>HFiT Clinic and Migrant Health </a:t>
            </a:r>
          </a:p>
        </p:txBody>
      </p:sp>
      <p:sp>
        <p:nvSpPr>
          <p:cNvPr id="3" name="Content Placeholder 2">
            <a:extLst>
              <a:ext uri="{FF2B5EF4-FFF2-40B4-BE49-F238E27FC236}">
                <a16:creationId xmlns:a16="http://schemas.microsoft.com/office/drawing/2014/main" id="{317FCF31-066D-3843-8A62-B07D19DF0EB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0FFFF8A-05F4-D44E-8F20-1F9BB4C01270}"/>
              </a:ext>
            </a:extLst>
          </p:cNvPr>
          <p:cNvPicPr>
            <a:picLocks noChangeAspect="1"/>
          </p:cNvPicPr>
          <p:nvPr/>
        </p:nvPicPr>
        <p:blipFill>
          <a:blip r:embed="rId3"/>
          <a:stretch>
            <a:fillRect/>
          </a:stretch>
        </p:blipFill>
        <p:spPr>
          <a:xfrm>
            <a:off x="0" y="-1"/>
            <a:ext cx="12192000" cy="6898995"/>
          </a:xfrm>
          <a:prstGeom prst="rect">
            <a:avLst/>
          </a:prstGeom>
        </p:spPr>
      </p:pic>
      <p:pic>
        <p:nvPicPr>
          <p:cNvPr id="5" name="Picture 4" descr="hfit logo.pdf">
            <a:extLst>
              <a:ext uri="{FF2B5EF4-FFF2-40B4-BE49-F238E27FC236}">
                <a16:creationId xmlns:a16="http://schemas.microsoft.com/office/drawing/2014/main" id="{A21AE022-0818-144B-BA31-593E6C327E54}"/>
              </a:ext>
            </a:extLst>
          </p:cNvPr>
          <p:cNvPicPr>
            <a:picLocks noChangeAspect="1"/>
          </p:cNvPicPr>
          <p:nvPr/>
        </p:nvPicPr>
        <p:blipFill rotWithShape="1">
          <a:blip r:embed="rId4" cstate="print">
            <a:lum bright="-5000" contrast="2000"/>
            <a:alphaModFix/>
            <a:extLst>
              <a:ext uri="{28A0092B-C50C-407E-A947-70E740481C1C}">
                <a14:useLocalDpi xmlns:a14="http://schemas.microsoft.com/office/drawing/2010/main"/>
              </a:ext>
            </a:extLst>
          </a:blip>
          <a:srcRect l="38889" t="34954" r="38580" b="48842"/>
          <a:stretch/>
        </p:blipFill>
        <p:spPr>
          <a:xfrm>
            <a:off x="10710381" y="-1"/>
            <a:ext cx="1481619" cy="1331622"/>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04877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AA8F-A67C-F645-8307-FD9CCAAD26A1}"/>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5100" dirty="0"/>
              <a:t>Innovations and new services</a:t>
            </a:r>
          </a:p>
        </p:txBody>
      </p:sp>
      <p:pic>
        <p:nvPicPr>
          <p:cNvPr id="8" name="Content Placeholder 4">
            <a:extLst>
              <a:ext uri="{FF2B5EF4-FFF2-40B4-BE49-F238E27FC236}">
                <a16:creationId xmlns:a16="http://schemas.microsoft.com/office/drawing/2014/main" id="{1A989FDD-48CD-7040-AFA0-942BAA58BB2A}"/>
              </a:ext>
            </a:extLst>
          </p:cNvPr>
          <p:cNvPicPr>
            <a:picLocks noGrp="1" noChangeAspect="1"/>
          </p:cNvPicPr>
          <p:nvPr>
            <p:ph idx="1"/>
          </p:nvPr>
        </p:nvPicPr>
        <p:blipFill rotWithShape="1">
          <a:blip r:embed="rId2"/>
          <a:srcRect t="3846"/>
          <a:stretch/>
        </p:blipFill>
        <p:spPr>
          <a:xfrm>
            <a:off x="-3983" y="10"/>
            <a:ext cx="12192000" cy="4571990"/>
          </a:xfrm>
          <a:prstGeom prst="rect">
            <a:avLst/>
          </a:prstGeom>
        </p:spPr>
      </p:pic>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C3C37F-01FC-9B48-BCA5-6E08875675A0}"/>
              </a:ext>
            </a:extLst>
          </p:cNvPr>
          <p:cNvSpPr txBox="1"/>
          <p:nvPr/>
        </p:nvSpPr>
        <p:spPr>
          <a:xfrm>
            <a:off x="8386844" y="4741436"/>
            <a:ext cx="3801174" cy="1862048"/>
          </a:xfrm>
          <a:prstGeom prst="rect">
            <a:avLst/>
          </a:prstGeom>
          <a:noFill/>
        </p:spPr>
        <p:txBody>
          <a:bodyPr wrap="square" rtlCol="0">
            <a:spAutoFit/>
          </a:bodyPr>
          <a:lstStyle/>
          <a:p>
            <a:r>
              <a:rPr lang="en-US" sz="2300" dirty="0"/>
              <a:t>With the Support from the Elton John AIDS Foundation, the HFiT Clinic can provide rapid HIV viral loads in 2 hours for indigent migrants </a:t>
            </a:r>
          </a:p>
        </p:txBody>
      </p:sp>
    </p:spTree>
    <p:extLst>
      <p:ext uri="{BB962C8B-B14F-4D97-AF65-F5344CB8AC3E}">
        <p14:creationId xmlns:p14="http://schemas.microsoft.com/office/powerpoint/2010/main" val="41302144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group of people sitting at a table&#10;&#10;Description automatically generated">
            <a:extLst>
              <a:ext uri="{FF2B5EF4-FFF2-40B4-BE49-F238E27FC236}">
                <a16:creationId xmlns:a16="http://schemas.microsoft.com/office/drawing/2014/main" id="{51EF2CCC-EB36-1E49-87BD-3B5D20ACCC3E}"/>
              </a:ext>
            </a:extLst>
          </p:cNvPr>
          <p:cNvPicPr>
            <a:picLocks noChangeAspect="1"/>
          </p:cNvPicPr>
          <p:nvPr/>
        </p:nvPicPr>
        <p:blipFill rotWithShape="1">
          <a:blip r:embed="rId3"/>
          <a:srcRect t="5393" r="2" b="34891"/>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6">
            <a:extLst>
              <a:ext uri="{FF2B5EF4-FFF2-40B4-BE49-F238E27FC236}">
                <a16:creationId xmlns:a16="http://schemas.microsoft.com/office/drawing/2014/main" id="{ABD4F53F-53BB-3C41-8C49-B588D5B68739}"/>
              </a:ext>
            </a:extLst>
          </p:cNvPr>
          <p:cNvPicPr>
            <a:picLocks noChangeAspect="1"/>
          </p:cNvPicPr>
          <p:nvPr/>
        </p:nvPicPr>
        <p:blipFill rotWithShape="1">
          <a:blip r:embed="rId4"/>
          <a:srcRect t="41502" b="29099"/>
          <a:stretch/>
        </p:blipFill>
        <p:spPr>
          <a:xfrm>
            <a:off x="4791075" y="4308942"/>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7"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19667" y="201488"/>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kern="1200" dirty="0">
                <a:solidFill>
                  <a:schemeClr val="bg1"/>
                </a:solidFill>
                <a:latin typeface="+mj-lt"/>
                <a:ea typeface="+mj-ea"/>
                <a:cs typeface="+mj-cs"/>
              </a:rPr>
              <a:t>Health problems among migrants</a:t>
            </a:r>
          </a:p>
        </p:txBody>
      </p:sp>
      <p:sp>
        <p:nvSpPr>
          <p:cNvPr id="3" name="Content Placeholder 2"/>
          <p:cNvSpPr>
            <a:spLocks noGrp="1"/>
          </p:cNvSpPr>
          <p:nvPr>
            <p:ph idx="1"/>
          </p:nvPr>
        </p:nvSpPr>
        <p:spPr>
          <a:xfrm>
            <a:off x="305063" y="2257554"/>
            <a:ext cx="6282267" cy="3869943"/>
          </a:xfrm>
        </p:spPr>
        <p:txBody>
          <a:bodyPr vert="horz" lIns="91440" tIns="45720" rIns="91440" bIns="45720" rtlCol="0" anchor="t">
            <a:normAutofit/>
          </a:bodyPr>
          <a:lstStyle/>
          <a:p>
            <a:r>
              <a:rPr lang="en-US" sz="2400" dirty="0"/>
              <a:t>The HFiT program has provided medical care to more than 150 migrants from the Migrant Caravan since November of 2018.</a:t>
            </a:r>
          </a:p>
          <a:p>
            <a:r>
              <a:rPr lang="en-US" sz="2400" dirty="0"/>
              <a:t>Most common complains are upper respiratory  tract infections, mental health issues, skin disorders</a:t>
            </a:r>
          </a:p>
          <a:p>
            <a:r>
              <a:rPr lang="en-US" sz="2400" dirty="0"/>
              <a:t>There is concern about TB due to living conditions</a:t>
            </a:r>
          </a:p>
          <a:p>
            <a:r>
              <a:rPr lang="en-US" sz="2400" dirty="0"/>
              <a:t>Many migrants from the LGBTQI are fleeing violence and transphobia. </a:t>
            </a:r>
          </a:p>
          <a:p>
            <a:endParaRPr lang="en-US" sz="2400" dirty="0"/>
          </a:p>
          <a:p>
            <a:endParaRPr lang="en-US" sz="2400" dirty="0"/>
          </a:p>
          <a:p>
            <a:endParaRPr lang="en-US" sz="2400" dirty="0"/>
          </a:p>
          <a:p>
            <a:endParaRPr lang="en-US" sz="2400" dirty="0"/>
          </a:p>
          <a:p>
            <a:pPr marL="0"/>
            <a:endParaRPr lang="en-US" sz="2400" dirty="0"/>
          </a:p>
        </p:txBody>
      </p:sp>
    </p:spTree>
    <p:extLst>
      <p:ext uri="{BB962C8B-B14F-4D97-AF65-F5344CB8AC3E}">
        <p14:creationId xmlns:p14="http://schemas.microsoft.com/office/powerpoint/2010/main" val="396411415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97F6B-6FAC-214C-AE5B-4D9D337A55A4}"/>
              </a:ext>
            </a:extLst>
          </p:cNvPr>
          <p:cNvPicPr>
            <a:picLocks noChangeAspect="1"/>
          </p:cNvPicPr>
          <p:nvPr/>
        </p:nvPicPr>
        <p:blipFill rotWithShape="1">
          <a:blip r:embed="rId2">
            <a:alphaModFix amt="66000"/>
            <a:extLst>
              <a:ext uri="{BEBA8EAE-BF5A-486C-A8C5-ECC9F3942E4B}">
                <a14:imgProps xmlns:a14="http://schemas.microsoft.com/office/drawing/2010/main">
                  <a14:imgLayer r:embed="rId3">
                    <a14:imgEffect>
                      <a14:saturation sat="152000"/>
                    </a14:imgEffect>
                    <a14:imgEffect>
                      <a14:brightnessContrast bright="-38000" contrast="46000"/>
                    </a14:imgEffect>
                  </a14:imgLayer>
                </a14:imgProps>
              </a:ext>
            </a:extLst>
          </a:blip>
          <a:srcRect b="19863"/>
          <a:stretch/>
        </p:blipFill>
        <p:spPr>
          <a:xfrm>
            <a:off x="0" y="-98108"/>
            <a:ext cx="12345270" cy="11473815"/>
          </a:xfrm>
          <a:prstGeom prst="rect">
            <a:avLst/>
          </a:prstGeom>
        </p:spPr>
      </p:pic>
      <p:sp>
        <p:nvSpPr>
          <p:cNvPr id="4" name="Content Placeholder 2">
            <a:extLst>
              <a:ext uri="{FF2B5EF4-FFF2-40B4-BE49-F238E27FC236}">
                <a16:creationId xmlns:a16="http://schemas.microsoft.com/office/drawing/2014/main" id="{559A48EE-89D8-6545-A025-B3095A0F442B}"/>
              </a:ext>
            </a:extLst>
          </p:cNvPr>
          <p:cNvSpPr>
            <a:spLocks noGrp="1"/>
          </p:cNvSpPr>
          <p:nvPr>
            <p:ph idx="1"/>
          </p:nvPr>
        </p:nvSpPr>
        <p:spPr>
          <a:xfrm>
            <a:off x="2489200" y="1219200"/>
            <a:ext cx="8890000" cy="5367866"/>
          </a:xfrm>
          <a:solidFill>
            <a:schemeClr val="tx1">
              <a:lumMod val="50000"/>
              <a:lumOff val="50000"/>
              <a:alpha val="41000"/>
            </a:schemeClr>
          </a:solidFill>
        </p:spPr>
        <p:txBody>
          <a:bodyPr>
            <a:normAutofit/>
          </a:bodyPr>
          <a:lstStyle/>
          <a:p>
            <a:pPr marL="0" indent="0">
              <a:buNone/>
            </a:pPr>
            <a:r>
              <a:rPr lang="es-MX" b="1">
                <a:solidFill>
                  <a:schemeClr val="bg1">
                    <a:lumMod val="95000"/>
                  </a:schemeClr>
                </a:solidFill>
              </a:rPr>
              <a:t>The current Central American Caravan is facing barriers to access medical services </a:t>
            </a:r>
          </a:p>
          <a:p>
            <a:pPr marL="0" indent="0">
              <a:buNone/>
            </a:pPr>
            <a:r>
              <a:rPr lang="es-MX" b="1">
                <a:solidFill>
                  <a:schemeClr val="bg1">
                    <a:lumMod val="95000"/>
                  </a:schemeClr>
                </a:solidFill>
              </a:rPr>
              <a:t>To access medical services for chronic diseases or tertiary care, migrants have to request help from human rights agencies and Federal public  courts. </a:t>
            </a:r>
          </a:p>
          <a:p>
            <a:pPr marL="0" indent="0">
              <a:buNone/>
            </a:pPr>
            <a:r>
              <a:rPr lang="en-US" b="1" i="1" dirty="0">
                <a:solidFill>
                  <a:schemeClr val="bg1">
                    <a:lumMod val="95000"/>
                  </a:schemeClr>
                </a:solidFill>
              </a:rPr>
              <a:t>“</a:t>
            </a:r>
            <a:r>
              <a:rPr lang="mr-IN" b="1" i="1" dirty="0">
                <a:solidFill>
                  <a:schemeClr val="bg1">
                    <a:lumMod val="95000"/>
                  </a:schemeClr>
                </a:solidFill>
              </a:rPr>
              <a:t>…</a:t>
            </a:r>
            <a:r>
              <a:rPr lang="es-MX" b="1" i="1">
                <a:solidFill>
                  <a:schemeClr val="bg1">
                    <a:lumMod val="95000"/>
                  </a:schemeClr>
                </a:solidFill>
              </a:rPr>
              <a:t>ya sea por medio de quejas o amparos, para que se les respeten las garantías individuales de la carta magna o los derechos que tiene la ley federal de migración contemplado en los artículos correspondientes para su estancia digna dentro del territorio mexicano.”</a:t>
            </a:r>
          </a:p>
          <a:p>
            <a:pPr marL="0" indent="0">
              <a:buNone/>
            </a:pPr>
            <a:r>
              <a:rPr lang="es-MX" b="1" i="1">
                <a:solidFill>
                  <a:schemeClr val="bg1">
                    <a:lumMod val="95000"/>
                  </a:schemeClr>
                </a:solidFill>
              </a:rPr>
              <a:t>Jose Paramo, </a:t>
            </a:r>
          </a:p>
          <a:p>
            <a:pPr marL="0" indent="0">
              <a:buNone/>
            </a:pPr>
            <a:r>
              <a:rPr lang="es-MX" b="1" i="1">
                <a:solidFill>
                  <a:schemeClr val="bg1">
                    <a:lumMod val="95000"/>
                  </a:schemeClr>
                </a:solidFill>
              </a:rPr>
              <a:t>HFiT Migrant Legal Advisor </a:t>
            </a:r>
            <a:endParaRPr lang="en-US" b="1" i="1" dirty="0">
              <a:solidFill>
                <a:schemeClr val="bg1">
                  <a:lumMod val="95000"/>
                </a:schemeClr>
              </a:solidFill>
            </a:endParaRPr>
          </a:p>
          <a:p>
            <a:pPr marL="0" indent="0">
              <a:buNone/>
            </a:pPr>
            <a:endParaRPr lang="es-MX" b="1"/>
          </a:p>
          <a:p>
            <a:pPr marL="0" indent="0">
              <a:buNone/>
            </a:pPr>
            <a:endParaRPr lang="es-MX" b="1"/>
          </a:p>
        </p:txBody>
      </p:sp>
    </p:spTree>
    <p:extLst>
      <p:ext uri="{BB962C8B-B14F-4D97-AF65-F5344CB8AC3E}">
        <p14:creationId xmlns:p14="http://schemas.microsoft.com/office/powerpoint/2010/main" val="150962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8242-30D5-B74F-91FA-8EBDBFB04118}"/>
              </a:ext>
            </a:extLst>
          </p:cNvPr>
          <p:cNvSpPr>
            <a:spLocks noGrp="1"/>
          </p:cNvSpPr>
          <p:nvPr>
            <p:ph type="title"/>
          </p:nvPr>
        </p:nvSpPr>
        <p:spPr>
          <a:xfrm>
            <a:off x="655320" y="365125"/>
            <a:ext cx="5120114" cy="1692794"/>
          </a:xfrm>
        </p:spPr>
        <p:txBody>
          <a:bodyPr>
            <a:normAutofit/>
          </a:bodyPr>
          <a:lstStyle/>
          <a:p>
            <a:r>
              <a:rPr lang="en-US" dirty="0"/>
              <a:t>Seguro Popular for Migrants 	</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2B41C5-EB8E-F741-8F67-122BCC2434DC}"/>
              </a:ext>
            </a:extLst>
          </p:cNvPr>
          <p:cNvSpPr>
            <a:spLocks noGrp="1"/>
          </p:cNvSpPr>
          <p:nvPr>
            <p:ph idx="1"/>
          </p:nvPr>
        </p:nvSpPr>
        <p:spPr>
          <a:xfrm>
            <a:off x="118533" y="2316481"/>
            <a:ext cx="6313150" cy="4176394"/>
          </a:xfrm>
        </p:spPr>
        <p:txBody>
          <a:bodyPr>
            <a:normAutofit/>
          </a:bodyPr>
          <a:lstStyle/>
          <a:p>
            <a:endParaRPr lang="en-US" sz="2400" dirty="0"/>
          </a:p>
          <a:p>
            <a:r>
              <a:rPr lang="en-US" sz="2400" dirty="0"/>
              <a:t>In November central and south American migrants were denied access to Seguro Popular </a:t>
            </a:r>
          </a:p>
          <a:p>
            <a:r>
              <a:rPr lang="en-US" sz="2400" dirty="0"/>
              <a:t>After formal complains were submitted to the Mexican Human Rights Commission (CNDH) Migrants were provided Temporary Seguro Popular without an option for renewal</a:t>
            </a:r>
          </a:p>
          <a:p>
            <a:r>
              <a:rPr lang="en-US" sz="2400" dirty="0"/>
              <a:t>Formal complains have been submitted to the CNDH and Federal Courts in Mexico to ensure continuity of care for migrants</a:t>
            </a:r>
          </a:p>
        </p:txBody>
      </p:sp>
      <p:pic>
        <p:nvPicPr>
          <p:cNvPr id="4" name="Picture 3" descr="A person sitting at a desk&#10;&#10;Description automatically generated">
            <a:extLst>
              <a:ext uri="{FF2B5EF4-FFF2-40B4-BE49-F238E27FC236}">
                <a16:creationId xmlns:a16="http://schemas.microsoft.com/office/drawing/2014/main" id="{F70C5150-C9C1-D346-A579-2CE2D48799B7}"/>
              </a:ext>
            </a:extLst>
          </p:cNvPr>
          <p:cNvPicPr>
            <a:picLocks noChangeAspect="1"/>
          </p:cNvPicPr>
          <p:nvPr/>
        </p:nvPicPr>
        <p:blipFill rotWithShape="1">
          <a:blip r:embed="rId2"/>
          <a:srcRect r="1" b="793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4886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E1F-D152-A446-B0D8-2F51E33715AC}"/>
              </a:ext>
            </a:extLst>
          </p:cNvPr>
          <p:cNvSpPr>
            <a:spLocks noGrp="1"/>
          </p:cNvSpPr>
          <p:nvPr>
            <p:ph type="title"/>
          </p:nvPr>
        </p:nvSpPr>
        <p:spPr>
          <a:xfrm>
            <a:off x="4384039" y="365125"/>
            <a:ext cx="7164493" cy="1325563"/>
          </a:xfrm>
        </p:spPr>
        <p:txBody>
          <a:bodyPr>
            <a:normAutofit/>
          </a:bodyPr>
          <a:lstStyle/>
          <a:p>
            <a:r>
              <a:rPr lang="en-US" dirty="0"/>
              <a:t>Case story: FR </a:t>
            </a:r>
          </a:p>
        </p:txBody>
      </p:sp>
      <p:sp>
        <p:nvSpPr>
          <p:cNvPr id="3" name="Content Placeholder 2">
            <a:extLst>
              <a:ext uri="{FF2B5EF4-FFF2-40B4-BE49-F238E27FC236}">
                <a16:creationId xmlns:a16="http://schemas.microsoft.com/office/drawing/2014/main" id="{D79C647C-1690-6E48-BF68-5E9E274B7ABA}"/>
              </a:ext>
            </a:extLst>
          </p:cNvPr>
          <p:cNvSpPr>
            <a:spLocks noGrp="1"/>
          </p:cNvSpPr>
          <p:nvPr>
            <p:ph idx="1"/>
          </p:nvPr>
        </p:nvSpPr>
        <p:spPr>
          <a:xfrm>
            <a:off x="4387515" y="2022601"/>
            <a:ext cx="7580965" cy="4470274"/>
          </a:xfrm>
        </p:spPr>
        <p:txBody>
          <a:bodyPr>
            <a:normAutofit lnSpcReduction="10000"/>
          </a:bodyPr>
          <a:lstStyle/>
          <a:p>
            <a:r>
              <a:rPr lang="en-US" dirty="0"/>
              <a:t>FR is a 23 year old transgender woman from a rural community in Honduras. </a:t>
            </a:r>
          </a:p>
          <a:p>
            <a:r>
              <a:rPr lang="en-US" dirty="0"/>
              <a:t>She received death threats from a local gang and from other sex workers in her home town after a health brigade  performed HIV tests in her community. The results of her HIV test were not kept confidential</a:t>
            </a:r>
          </a:p>
          <a:p>
            <a:r>
              <a:rPr lang="en-US" dirty="0"/>
              <a:t>She left Honduras earlier this year and moved to Mexico </a:t>
            </a:r>
          </a:p>
          <a:p>
            <a:r>
              <a:rPr lang="en-US" dirty="0"/>
              <a:t>FR worked at flee markets and occasionally as a sex worker to survive.</a:t>
            </a:r>
          </a:p>
        </p:txBody>
      </p:sp>
      <p:pic>
        <p:nvPicPr>
          <p:cNvPr id="4" name="Picture 3" descr="A close up of a person&#10;&#10;Description automatically generated">
            <a:extLst>
              <a:ext uri="{FF2B5EF4-FFF2-40B4-BE49-F238E27FC236}">
                <a16:creationId xmlns:a16="http://schemas.microsoft.com/office/drawing/2014/main" id="{8CD64EDA-512A-DF4B-AACA-D651156EBD40}"/>
              </a:ext>
            </a:extLst>
          </p:cNvPr>
          <p:cNvPicPr>
            <a:picLocks noChangeAspect="1"/>
          </p:cNvPicPr>
          <p:nvPr/>
        </p:nvPicPr>
        <p:blipFill>
          <a:blip r:embed="rId3"/>
          <a:stretch>
            <a:fillRect/>
          </a:stretch>
        </p:blipFill>
        <p:spPr>
          <a:xfrm>
            <a:off x="480060" y="1040592"/>
            <a:ext cx="3425957" cy="4776334"/>
          </a:xfrm>
          <a:prstGeom prst="rect">
            <a:avLst/>
          </a:prstGeom>
          <a:effectLst>
            <a:softEdge rad="355600"/>
          </a:effectLst>
        </p:spPr>
      </p:pic>
    </p:spTree>
    <p:extLst>
      <p:ext uri="{BB962C8B-B14F-4D97-AF65-F5344CB8AC3E}">
        <p14:creationId xmlns:p14="http://schemas.microsoft.com/office/powerpoint/2010/main" val="23733490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0834-965C-8C4E-A73C-2C17F243D8CA}"/>
              </a:ext>
            </a:extLst>
          </p:cNvPr>
          <p:cNvSpPr>
            <a:spLocks noGrp="1"/>
          </p:cNvSpPr>
          <p:nvPr>
            <p:ph type="title"/>
          </p:nvPr>
        </p:nvSpPr>
        <p:spPr>
          <a:xfrm>
            <a:off x="4498967" y="331913"/>
            <a:ext cx="7164493" cy="1325563"/>
          </a:xfrm>
        </p:spPr>
        <p:txBody>
          <a:bodyPr>
            <a:normAutofit/>
          </a:bodyPr>
          <a:lstStyle/>
          <a:p>
            <a:r>
              <a:rPr lang="en-US" dirty="0"/>
              <a:t>HIV Care</a:t>
            </a:r>
          </a:p>
        </p:txBody>
      </p:sp>
      <p:sp>
        <p:nvSpPr>
          <p:cNvPr id="16" name="Content Placeholder 2">
            <a:extLst>
              <a:ext uri="{FF2B5EF4-FFF2-40B4-BE49-F238E27FC236}">
                <a16:creationId xmlns:a16="http://schemas.microsoft.com/office/drawing/2014/main" id="{03025168-4605-1440-A161-6A418B7167A6}"/>
              </a:ext>
            </a:extLst>
          </p:cNvPr>
          <p:cNvSpPr>
            <a:spLocks noGrp="1"/>
          </p:cNvSpPr>
          <p:nvPr>
            <p:ph idx="1"/>
          </p:nvPr>
        </p:nvSpPr>
        <p:spPr>
          <a:xfrm>
            <a:off x="4289117" y="1657476"/>
            <a:ext cx="7791266" cy="4835399"/>
          </a:xfrm>
        </p:spPr>
        <p:txBody>
          <a:bodyPr>
            <a:noAutofit/>
          </a:bodyPr>
          <a:lstStyle/>
          <a:p>
            <a:r>
              <a:rPr lang="en-US" dirty="0"/>
              <a:t>FR  was seen at an HIV clinic in Mexico City  and her viral load became undetectable </a:t>
            </a:r>
          </a:p>
          <a:p>
            <a:r>
              <a:rPr lang="en-US" dirty="0"/>
              <a:t>She started receiving death threats from members of a cartel with ties to the gangs back home and was stabbed near the subway station in Tlalpan</a:t>
            </a:r>
          </a:p>
          <a:p>
            <a:pPr lvl="1"/>
            <a:r>
              <a:rPr lang="en-US" sz="2800" dirty="0"/>
              <a:t>“</a:t>
            </a:r>
            <a:r>
              <a:rPr lang="en-US" sz="2800" i="1" dirty="0"/>
              <a:t>Ya te encontramos condenada, ya valiste…”</a:t>
            </a:r>
          </a:p>
          <a:p>
            <a:r>
              <a:rPr lang="en-US" dirty="0"/>
              <a:t>Her temporary Seguro popular expired in October and was taken off ARVs  </a:t>
            </a:r>
          </a:p>
          <a:p>
            <a:r>
              <a:rPr lang="en-US" dirty="0"/>
              <a:t>FR arrived in Tijuana November 7 of this year. </a:t>
            </a:r>
          </a:p>
          <a:p>
            <a:endParaRPr lang="en-US" dirty="0"/>
          </a:p>
        </p:txBody>
      </p:sp>
      <p:pic>
        <p:nvPicPr>
          <p:cNvPr id="5" name="Picture 4" descr="A person looking at the camera&#10;&#10;Description automatically generated">
            <a:extLst>
              <a:ext uri="{FF2B5EF4-FFF2-40B4-BE49-F238E27FC236}">
                <a16:creationId xmlns:a16="http://schemas.microsoft.com/office/drawing/2014/main" id="{96793371-1384-664A-B7E4-691E571A2EEE}"/>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Effect>
                      <a14:sharpenSoften amount="-70000"/>
                    </a14:imgEffect>
                    <a14:imgEffect>
                      <a14:colorTemperature colorTemp="11500"/>
                    </a14:imgEffect>
                    <a14:imgEffect>
                      <a14:saturation sat="41000"/>
                    </a14:imgEffect>
                    <a14:imgEffect>
                      <a14:brightnessContrast bright="-24000" contrast="-35000"/>
                    </a14:imgEffect>
                  </a14:imgLayer>
                </a14:imgProps>
              </a:ext>
            </a:extLst>
          </a:blip>
          <a:stretch>
            <a:fillRect/>
          </a:stretch>
        </p:blipFill>
        <p:spPr>
          <a:xfrm>
            <a:off x="528540" y="642988"/>
            <a:ext cx="3328997" cy="557154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1270000" dir="19560000" algn="ctr" rotWithShape="0">
              <a:srgbClr val="000000">
                <a:alpha val="96000"/>
              </a:srgbClr>
            </a:outerShdw>
            <a:reflection stA="2000" endPos="65000" dist="50800" dir="5400000" sy="-100000" algn="bl" rotWithShape="0"/>
          </a:effectLst>
        </p:spPr>
      </p:pic>
    </p:spTree>
    <p:extLst>
      <p:ext uri="{BB962C8B-B14F-4D97-AF65-F5344CB8AC3E}">
        <p14:creationId xmlns:p14="http://schemas.microsoft.com/office/powerpoint/2010/main" val="15261022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595</Words>
  <Application>Microsoft Office PowerPoint</Application>
  <PresentationFormat>Widescreen</PresentationFormat>
  <Paragraphs>55</Paragraphs>
  <Slides>12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Mangal</vt:lpstr>
      <vt:lpstr>Office Theme</vt:lpstr>
      <vt:lpstr>Migrant Health Crisis in Tijuana, Mexico</vt:lpstr>
      <vt:lpstr>Outline</vt:lpstr>
      <vt:lpstr>HFiT Clinic and Migrant Health </vt:lpstr>
      <vt:lpstr>Innovations and new services</vt:lpstr>
      <vt:lpstr>PowerPoint Presentation</vt:lpstr>
      <vt:lpstr>PowerPoint Presentation</vt:lpstr>
      <vt:lpstr>Seguro Popular for Migrants  </vt:lpstr>
      <vt:lpstr>Case story: FR </vt:lpstr>
      <vt:lpstr>HIV Care</vt:lpstr>
      <vt:lpstr>Seeking safety</vt:lpstr>
      <vt:lpstr>Case Story2 : Luis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Health Crisis in Tijuana, Mexico</dc:title>
  <dc:creator>Burgos, Jose Luis</dc:creator>
  <cp:lastModifiedBy>Melissa Floca</cp:lastModifiedBy>
  <cp:revision>5</cp:revision>
  <dcterms:created xsi:type="dcterms:W3CDTF">2018-11-29T23:29:07Z</dcterms:created>
  <dcterms:modified xsi:type="dcterms:W3CDTF">2018-12-02T01:10:46Z</dcterms:modified>
</cp:coreProperties>
</file>